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2"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2"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7" r:id="rId70"/>
    <p:sldId id="326" r:id="rId71"/>
    <p:sldId id="328" r:id="rId72"/>
    <p:sldId id="329" r:id="rId73"/>
    <p:sldId id="330" r:id="rId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2888E5B-DACD-4BFE-BAE0-EF5070FDD64D}"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32704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888E5B-DACD-4BFE-BAE0-EF5070FDD64D}"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399401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888E5B-DACD-4BFE-BAE0-EF5070FDD64D}"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80603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888E5B-DACD-4BFE-BAE0-EF5070FDD64D}"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92677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2888E5B-DACD-4BFE-BAE0-EF5070FDD64D}"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31454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2888E5B-DACD-4BFE-BAE0-EF5070FDD64D}"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63489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2888E5B-DACD-4BFE-BAE0-EF5070FDD64D}" type="datetimeFigureOut">
              <a:rPr lang="es-ES" smtClean="0"/>
              <a:t>16/10/2020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201482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2888E5B-DACD-4BFE-BAE0-EF5070FDD64D}" type="datetimeFigureOut">
              <a:rPr lang="es-ES" smtClean="0"/>
              <a:t>16/10/2020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386723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2888E5B-DACD-4BFE-BAE0-EF5070FDD64D}" type="datetimeFigureOut">
              <a:rPr lang="es-ES" smtClean="0"/>
              <a:t>16/10/2020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4884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2888E5B-DACD-4BFE-BAE0-EF5070FDD64D}"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417291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2888E5B-DACD-4BFE-BAE0-EF5070FDD64D}"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CED57BC6-F5B8-4993-A78A-E7388FFF6C7F}" type="slidenum">
              <a:rPr lang="es-ES" smtClean="0"/>
              <a:t>‹Nº›</a:t>
            </a:fld>
            <a:endParaRPr lang="es-ES"/>
          </a:p>
        </p:txBody>
      </p:sp>
    </p:spTree>
    <p:extLst>
      <p:ext uri="{BB962C8B-B14F-4D97-AF65-F5344CB8AC3E}">
        <p14:creationId xmlns:p14="http://schemas.microsoft.com/office/powerpoint/2010/main" val="1391902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88E5B-DACD-4BFE-BAE0-EF5070FDD64D}" type="datetimeFigureOut">
              <a:rPr lang="es-ES" smtClean="0"/>
              <a:t>16/10/2020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57BC6-F5B8-4993-A78A-E7388FFF6C7F}" type="slidenum">
              <a:rPr lang="es-ES" smtClean="0"/>
              <a:t>‹Nº›</a:t>
            </a:fld>
            <a:endParaRPr lang="es-ES"/>
          </a:p>
        </p:txBody>
      </p:sp>
    </p:spTree>
    <p:extLst>
      <p:ext uri="{BB962C8B-B14F-4D97-AF65-F5344CB8AC3E}">
        <p14:creationId xmlns:p14="http://schemas.microsoft.com/office/powerpoint/2010/main" val="230770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611" y="2060993"/>
            <a:ext cx="7873016" cy="4190476"/>
          </a:xfrm>
          <a:prstGeom prst="rect">
            <a:avLst/>
          </a:prstGeom>
        </p:spPr>
      </p:pic>
      <p:sp>
        <p:nvSpPr>
          <p:cNvPr id="3" name="Rectángulo 2"/>
          <p:cNvSpPr/>
          <p:nvPr/>
        </p:nvSpPr>
        <p:spPr>
          <a:xfrm>
            <a:off x="3293640" y="1360379"/>
            <a:ext cx="4690323" cy="369332"/>
          </a:xfrm>
          <a:prstGeom prst="rect">
            <a:avLst/>
          </a:prstGeom>
        </p:spPr>
        <p:txBody>
          <a:bodyPr wrap="none">
            <a:spAutoFit/>
          </a:bodyPr>
          <a:lstStyle/>
          <a:p>
            <a:r>
              <a:rPr lang="es-ES" dirty="0" smtClean="0"/>
              <a:t>Programación multimedia y dispositivos móviles</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41" y="171847"/>
            <a:ext cx="2362200" cy="857250"/>
          </a:xfrm>
          <a:prstGeom prst="rect">
            <a:avLst/>
          </a:prstGeom>
        </p:spPr>
      </p:pic>
      <p:sp>
        <p:nvSpPr>
          <p:cNvPr id="5" name="Rectángulo 4"/>
          <p:cNvSpPr/>
          <p:nvPr/>
        </p:nvSpPr>
        <p:spPr>
          <a:xfrm>
            <a:off x="2662466" y="443753"/>
            <a:ext cx="6167074" cy="707886"/>
          </a:xfrm>
          <a:prstGeom prst="rect">
            <a:avLst/>
          </a:prstGeom>
        </p:spPr>
        <p:txBody>
          <a:bodyPr wrap="none">
            <a:spAutoFit/>
          </a:bodyPr>
          <a:lstStyle/>
          <a:p>
            <a:pPr algn="ctr"/>
            <a:r>
              <a:rPr lang="es-ES" sz="4000" i="0" dirty="0" smtClean="0">
                <a:ln w="0"/>
                <a:effectLst>
                  <a:outerShdw blurRad="38100" dist="19050" dir="2700000" algn="tl" rotWithShape="0">
                    <a:schemeClr val="dk1">
                      <a:alpha val="40000"/>
                    </a:schemeClr>
                  </a:outerShdw>
                </a:effectLst>
                <a:latin typeface="Playfair Display"/>
              </a:rPr>
              <a:t>DAM GRADO SUPERIOR</a:t>
            </a:r>
            <a:endParaRPr lang="es-ES" sz="4000" i="0" dirty="0">
              <a:ln w="0"/>
              <a:effectLst>
                <a:outerShdw blurRad="38100" dist="19050" dir="2700000" algn="tl" rotWithShape="0">
                  <a:schemeClr val="dk1">
                    <a:alpha val="40000"/>
                  </a:schemeClr>
                </a:outerShdw>
              </a:effectLst>
              <a:latin typeface="Playfair Display"/>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4627" y="4528297"/>
            <a:ext cx="1143000" cy="1028700"/>
          </a:xfrm>
          <a:prstGeom prst="rect">
            <a:avLst/>
          </a:prstGeom>
        </p:spPr>
      </p:pic>
    </p:spTree>
    <p:extLst>
      <p:ext uri="{BB962C8B-B14F-4D97-AF65-F5344CB8AC3E}">
        <p14:creationId xmlns:p14="http://schemas.microsoft.com/office/powerpoint/2010/main" val="94917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559860"/>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Cuando los recuperamos debemos indicar también que tipo de datos extraemos:</a:t>
            </a:r>
            <a:endParaRPr lang="es-ES" dirty="0"/>
          </a:p>
        </p:txBody>
      </p:sp>
      <p:pic>
        <p:nvPicPr>
          <p:cNvPr id="3" name="Imagen 2"/>
          <p:cNvPicPr>
            <a:picLocks noChangeAspect="1"/>
          </p:cNvPicPr>
          <p:nvPr/>
        </p:nvPicPr>
        <p:blipFill>
          <a:blip r:embed="rId2"/>
          <a:stretch>
            <a:fillRect/>
          </a:stretch>
        </p:blipFill>
        <p:spPr>
          <a:xfrm>
            <a:off x="1179617" y="1382806"/>
            <a:ext cx="9527966" cy="4300818"/>
          </a:xfrm>
          <a:prstGeom prst="rect">
            <a:avLst/>
          </a:prstGeom>
        </p:spPr>
      </p:pic>
    </p:spTree>
    <p:extLst>
      <p:ext uri="{BB962C8B-B14F-4D97-AF65-F5344CB8AC3E}">
        <p14:creationId xmlns:p14="http://schemas.microsoft.com/office/powerpoint/2010/main" val="296866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8541" y="965084"/>
            <a:ext cx="4536141" cy="2308324"/>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 2:</a:t>
            </a:r>
          </a:p>
          <a:p>
            <a:pPr algn="just"/>
            <a:r>
              <a:rPr lang="es-ES" b="0" i="0" dirty="0" smtClean="0">
                <a:solidFill>
                  <a:srgbClr val="333333"/>
                </a:solidFill>
                <a:effectLst/>
                <a:latin typeface="arial" panose="020B0604020202020204" pitchFamily="34" charset="0"/>
              </a:rPr>
              <a:t>Confeccionar un programa que permita administrar una agenda personal. Nuestra clave será el nombre de la persona.</a:t>
            </a:r>
          </a:p>
          <a:p>
            <a:pPr algn="just"/>
            <a:r>
              <a:rPr lang="es-ES" b="0" i="0" dirty="0" smtClean="0">
                <a:solidFill>
                  <a:srgbClr val="333333"/>
                </a:solidFill>
                <a:effectLst/>
                <a:latin typeface="arial" panose="020B0604020202020204" pitchFamily="34" charset="0"/>
              </a:rPr>
              <a:t>Crearemos un nuevo proyecto llamado proyecto014.</a:t>
            </a:r>
          </a:p>
          <a:p>
            <a:pPr algn="just"/>
            <a:r>
              <a:rPr lang="es-ES" b="0" i="0" dirty="0" smtClean="0">
                <a:solidFill>
                  <a:srgbClr val="333333"/>
                </a:solidFill>
                <a:effectLst/>
                <a:latin typeface="arial" panose="020B0604020202020204" pitchFamily="34" charset="0"/>
              </a:rPr>
              <a:t>La interfaz visual a implementar será similar a esta:</a:t>
            </a:r>
            <a:endParaRPr lang="es-ES" b="0" i="0" dirty="0">
              <a:solidFill>
                <a:srgbClr val="333333"/>
              </a:solidFill>
              <a:effectLst/>
              <a:latin typeface="arial" panose="020B0604020202020204" pitchFamily="34" charset="0"/>
            </a:endParaRPr>
          </a:p>
        </p:txBody>
      </p:sp>
      <p:pic>
        <p:nvPicPr>
          <p:cNvPr id="2050" name="Picture 2" descr="clase SharedP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009" y="463061"/>
            <a:ext cx="4883518" cy="591084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7576" y="5288968"/>
            <a:ext cx="7386917" cy="1200329"/>
          </a:xfrm>
          <a:prstGeom prst="rect">
            <a:avLst/>
          </a:prstGeom>
        </p:spPr>
        <p:txBody>
          <a:bodyPr wrap="square">
            <a:spAutoFit/>
          </a:bodyPr>
          <a:lstStyle/>
          <a:p>
            <a:r>
              <a:rPr lang="es-ES" dirty="0" smtClean="0"/>
              <a:t>  </a:t>
            </a:r>
            <a:r>
              <a:rPr lang="es-ES" dirty="0" err="1" smtClean="0"/>
              <a:t>EditText</a:t>
            </a:r>
            <a:r>
              <a:rPr lang="es-ES" dirty="0" smtClean="0"/>
              <a:t> de tipo </a:t>
            </a:r>
            <a:r>
              <a:rPr lang="es-ES" dirty="0" err="1" smtClean="0"/>
              <a:t>Plain</a:t>
            </a:r>
            <a:r>
              <a:rPr lang="es-ES" dirty="0" smtClean="0"/>
              <a:t> Text (ID=et1, </a:t>
            </a:r>
            <a:r>
              <a:rPr lang="es-ES" dirty="0" err="1" smtClean="0"/>
              <a:t>hint</a:t>
            </a:r>
            <a:r>
              <a:rPr lang="es-ES" dirty="0" smtClean="0"/>
              <a:t>="Nombre de la persona", </a:t>
            </a:r>
            <a:r>
              <a:rPr lang="es-ES" dirty="0" err="1" smtClean="0"/>
              <a:t>text</a:t>
            </a:r>
            <a:r>
              <a:rPr lang="es-ES" dirty="0" smtClean="0"/>
              <a:t>="")</a:t>
            </a:r>
          </a:p>
          <a:p>
            <a:r>
              <a:rPr lang="es-ES" dirty="0" smtClean="0"/>
              <a:t>  </a:t>
            </a:r>
            <a:r>
              <a:rPr lang="es-ES" dirty="0" err="1" smtClean="0"/>
              <a:t>EditText</a:t>
            </a:r>
            <a:r>
              <a:rPr lang="es-ES" dirty="0" smtClean="0"/>
              <a:t> de tipo </a:t>
            </a:r>
            <a:r>
              <a:rPr lang="es-ES" dirty="0" err="1" smtClean="0"/>
              <a:t>Multiline</a:t>
            </a:r>
            <a:r>
              <a:rPr lang="es-ES" dirty="0" smtClean="0"/>
              <a:t> Text (ID=et2, </a:t>
            </a:r>
            <a:r>
              <a:rPr lang="es-ES" dirty="0" err="1" smtClean="0"/>
              <a:t>hint</a:t>
            </a:r>
            <a:r>
              <a:rPr lang="es-ES" dirty="0" smtClean="0"/>
              <a:t>="datos")</a:t>
            </a:r>
          </a:p>
          <a:p>
            <a:r>
              <a:rPr lang="es-ES" dirty="0" smtClean="0"/>
              <a:t>  </a:t>
            </a:r>
            <a:r>
              <a:rPr lang="es-ES" dirty="0" err="1" smtClean="0"/>
              <a:t>Button</a:t>
            </a:r>
            <a:r>
              <a:rPr lang="es-ES" dirty="0" smtClean="0"/>
              <a:t> (ID="</a:t>
            </a:r>
            <a:r>
              <a:rPr lang="es-ES" dirty="0" err="1" smtClean="0"/>
              <a:t>button</a:t>
            </a:r>
            <a:r>
              <a:rPr lang="es-ES" dirty="0" smtClean="0"/>
              <a:t>", </a:t>
            </a:r>
            <a:r>
              <a:rPr lang="es-ES" dirty="0" err="1" smtClean="0"/>
              <a:t>onClick</a:t>
            </a:r>
            <a:r>
              <a:rPr lang="es-ES" dirty="0" smtClean="0"/>
              <a:t>="grabar", </a:t>
            </a:r>
            <a:r>
              <a:rPr lang="es-ES" dirty="0" err="1" smtClean="0"/>
              <a:t>text</a:t>
            </a:r>
            <a:r>
              <a:rPr lang="es-ES" dirty="0" smtClean="0"/>
              <a:t>="GRABAR")</a:t>
            </a:r>
          </a:p>
          <a:p>
            <a:r>
              <a:rPr lang="es-ES" dirty="0" smtClean="0"/>
              <a:t>  </a:t>
            </a:r>
            <a:r>
              <a:rPr lang="es-ES" dirty="0" err="1" smtClean="0"/>
              <a:t>Button</a:t>
            </a:r>
            <a:r>
              <a:rPr lang="es-ES" dirty="0" smtClean="0"/>
              <a:t> (ID="button2", </a:t>
            </a:r>
            <a:r>
              <a:rPr lang="es-ES" dirty="0" err="1" smtClean="0"/>
              <a:t>onClick</a:t>
            </a:r>
            <a:r>
              <a:rPr lang="es-ES" dirty="0" smtClean="0"/>
              <a:t>="recuperar", </a:t>
            </a:r>
            <a:r>
              <a:rPr lang="es-ES" dirty="0" err="1" smtClean="0"/>
              <a:t>text</a:t>
            </a:r>
            <a:r>
              <a:rPr lang="es-ES" dirty="0" smtClean="0"/>
              <a:t>="RECUPERAR")</a:t>
            </a:r>
            <a:endParaRPr lang="es-ES" dirty="0"/>
          </a:p>
        </p:txBody>
      </p:sp>
    </p:spTree>
    <p:extLst>
      <p:ext uri="{BB962C8B-B14F-4D97-AF65-F5344CB8AC3E}">
        <p14:creationId xmlns:p14="http://schemas.microsoft.com/office/powerpoint/2010/main" val="90542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3882" y="393558"/>
            <a:ext cx="3018775"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en java es:</a:t>
            </a:r>
            <a:endParaRPr lang="es-ES" dirty="0"/>
          </a:p>
        </p:txBody>
      </p:sp>
      <p:pic>
        <p:nvPicPr>
          <p:cNvPr id="3" name="Imagen 2"/>
          <p:cNvPicPr>
            <a:picLocks noChangeAspect="1"/>
          </p:cNvPicPr>
          <p:nvPr/>
        </p:nvPicPr>
        <p:blipFill>
          <a:blip r:embed="rId2"/>
          <a:stretch>
            <a:fillRect/>
          </a:stretch>
        </p:blipFill>
        <p:spPr>
          <a:xfrm>
            <a:off x="3891073" y="0"/>
            <a:ext cx="6919970" cy="6858000"/>
          </a:xfrm>
          <a:prstGeom prst="rect">
            <a:avLst/>
          </a:prstGeom>
        </p:spPr>
      </p:pic>
    </p:spTree>
    <p:extLst>
      <p:ext uri="{BB962C8B-B14F-4D97-AF65-F5344CB8AC3E}">
        <p14:creationId xmlns:p14="http://schemas.microsoft.com/office/powerpoint/2010/main" val="9416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4588" y="582724"/>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Definimos dos objetos de la clase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donde se ingresan el nombre de la persona y los datos de dicha persona:</a:t>
            </a:r>
            <a:endParaRPr lang="es-ES" dirty="0"/>
          </a:p>
        </p:txBody>
      </p:sp>
      <p:pic>
        <p:nvPicPr>
          <p:cNvPr id="3" name="Imagen 2"/>
          <p:cNvPicPr>
            <a:picLocks noChangeAspect="1"/>
          </p:cNvPicPr>
          <p:nvPr/>
        </p:nvPicPr>
        <p:blipFill>
          <a:blip r:embed="rId2"/>
          <a:stretch>
            <a:fillRect/>
          </a:stretch>
        </p:blipFill>
        <p:spPr>
          <a:xfrm>
            <a:off x="2580155" y="2336987"/>
            <a:ext cx="5926937" cy="3014943"/>
          </a:xfrm>
          <a:prstGeom prst="rect">
            <a:avLst/>
          </a:prstGeom>
        </p:spPr>
      </p:pic>
    </p:spTree>
    <p:extLst>
      <p:ext uri="{BB962C8B-B14F-4D97-AF65-F5344CB8AC3E}">
        <p14:creationId xmlns:p14="http://schemas.microsoft.com/office/powerpoint/2010/main" val="256647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67971" y="904545"/>
            <a:ext cx="3929281"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Cuando se presiona el botón grabar:</a:t>
            </a:r>
            <a:endParaRPr lang="es-ES" dirty="0"/>
          </a:p>
        </p:txBody>
      </p:sp>
      <p:pic>
        <p:nvPicPr>
          <p:cNvPr id="3" name="Imagen 2"/>
          <p:cNvPicPr>
            <a:picLocks noChangeAspect="1"/>
          </p:cNvPicPr>
          <p:nvPr/>
        </p:nvPicPr>
        <p:blipFill>
          <a:blip r:embed="rId2"/>
          <a:stretch>
            <a:fillRect/>
          </a:stretch>
        </p:blipFill>
        <p:spPr>
          <a:xfrm>
            <a:off x="0" y="1609541"/>
            <a:ext cx="12192000" cy="4517457"/>
          </a:xfrm>
          <a:prstGeom prst="rect">
            <a:avLst/>
          </a:prstGeom>
        </p:spPr>
      </p:pic>
    </p:spTree>
    <p:extLst>
      <p:ext uri="{BB962C8B-B14F-4D97-AF65-F5344CB8AC3E}">
        <p14:creationId xmlns:p14="http://schemas.microsoft.com/office/powerpoint/2010/main" val="204334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05953" y="422266"/>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Extraemos los dos datos de los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creamos un objeto de la </a:t>
            </a:r>
            <a:r>
              <a:rPr lang="es-ES" b="0" i="0" dirty="0" err="1" smtClean="0">
                <a:solidFill>
                  <a:srgbClr val="333333"/>
                </a:solidFill>
                <a:effectLst/>
                <a:latin typeface="arial" panose="020B0604020202020204" pitchFamily="34" charset="0"/>
              </a:rPr>
              <a:t>clas</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 con el nombre de "agenda".</a:t>
            </a:r>
            <a:r>
              <a:rPr lang="es-ES" dirty="0" smtClean="0"/>
              <a:t/>
            </a:r>
            <a:br>
              <a:rPr lang="es-ES" dirty="0" smtClean="0"/>
            </a:br>
            <a:r>
              <a:rPr lang="es-ES" b="0" i="0" dirty="0" smtClean="0">
                <a:solidFill>
                  <a:srgbClr val="333333"/>
                </a:solidFill>
                <a:effectLst/>
                <a:latin typeface="arial" panose="020B0604020202020204" pitchFamily="34" charset="0"/>
              </a:rPr>
              <a:t>Creamos un objeto de la clase Editor y procedemos a grabar en el archivo de preferencias mediante </a:t>
            </a:r>
            <a:r>
              <a:rPr lang="es-ES" b="0" i="0" dirty="0" err="1" smtClean="0">
                <a:solidFill>
                  <a:srgbClr val="333333"/>
                </a:solidFill>
                <a:effectLst/>
                <a:latin typeface="arial" panose="020B0604020202020204" pitchFamily="34" charset="0"/>
              </a:rPr>
              <a:t>putString</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931614" y="1982167"/>
            <a:ext cx="7844678" cy="3458406"/>
          </a:xfrm>
          <a:prstGeom prst="rect">
            <a:avLst/>
          </a:prstGeom>
        </p:spPr>
      </p:pic>
      <p:sp>
        <p:nvSpPr>
          <p:cNvPr id="4" name="Rectángulo 3"/>
          <p:cNvSpPr/>
          <p:nvPr/>
        </p:nvSpPr>
        <p:spPr>
          <a:xfrm>
            <a:off x="2698377" y="5692606"/>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Significa que en el archivo de preferencias se almacena una entrada con el nombre de la persona y los datos de dicha persona.</a:t>
            </a:r>
            <a:endParaRPr lang="es-ES" dirty="0"/>
          </a:p>
        </p:txBody>
      </p:sp>
    </p:spTree>
    <p:extLst>
      <p:ext uri="{BB962C8B-B14F-4D97-AF65-F5344CB8AC3E}">
        <p14:creationId xmlns:p14="http://schemas.microsoft.com/office/powerpoint/2010/main" val="56339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79058" y="228165"/>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Por otro lado tenemos la lógica para recuperar los datos de una persona de la agenda:</a:t>
            </a:r>
            <a:endParaRPr lang="es-ES" dirty="0"/>
          </a:p>
        </p:txBody>
      </p:sp>
      <p:pic>
        <p:nvPicPr>
          <p:cNvPr id="3" name="Imagen 2"/>
          <p:cNvPicPr>
            <a:picLocks noChangeAspect="1"/>
          </p:cNvPicPr>
          <p:nvPr/>
        </p:nvPicPr>
        <p:blipFill>
          <a:blip r:embed="rId2"/>
          <a:stretch>
            <a:fillRect/>
          </a:stretch>
        </p:blipFill>
        <p:spPr>
          <a:xfrm>
            <a:off x="0" y="1133710"/>
            <a:ext cx="12192000" cy="4303710"/>
          </a:xfrm>
          <a:prstGeom prst="rect">
            <a:avLst/>
          </a:prstGeom>
        </p:spPr>
      </p:pic>
      <p:sp>
        <p:nvSpPr>
          <p:cNvPr id="4" name="Rectángulo 3"/>
          <p:cNvSpPr/>
          <p:nvPr/>
        </p:nvSpPr>
        <p:spPr>
          <a:xfrm>
            <a:off x="2779058" y="5616714"/>
            <a:ext cx="7494494"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Abrimos el archivo de preferencias y llamamos al método </a:t>
            </a:r>
            <a:r>
              <a:rPr lang="es-ES" b="0" i="0" dirty="0" err="1" smtClean="0">
                <a:solidFill>
                  <a:srgbClr val="333333"/>
                </a:solidFill>
                <a:effectLst/>
                <a:latin typeface="arial" panose="020B0604020202020204" pitchFamily="34" charset="0"/>
              </a:rPr>
              <a:t>getString</a:t>
            </a:r>
            <a:r>
              <a:rPr lang="es-ES" b="0" i="0" dirty="0" smtClean="0">
                <a:solidFill>
                  <a:srgbClr val="333333"/>
                </a:solidFill>
                <a:effectLst/>
                <a:latin typeface="arial" panose="020B0604020202020204" pitchFamily="34" charset="0"/>
              </a:rPr>
              <a:t> buscando el nombre ingresado en el et1. En el caso que lo encuentre retorna el dato asociado a dicha clave.</a:t>
            </a:r>
            <a:endParaRPr lang="es-ES" dirty="0"/>
          </a:p>
        </p:txBody>
      </p:sp>
    </p:spTree>
    <p:extLst>
      <p:ext uri="{BB962C8B-B14F-4D97-AF65-F5344CB8AC3E}">
        <p14:creationId xmlns:p14="http://schemas.microsoft.com/office/powerpoint/2010/main" val="209509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012" y="80726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el emulador podemos ver como ingresamos y recuperamos datos de la agenda:</a:t>
            </a:r>
            <a:endParaRPr lang="es-ES" dirty="0"/>
          </a:p>
        </p:txBody>
      </p:sp>
      <p:pic>
        <p:nvPicPr>
          <p:cNvPr id="3074" name="Picture 2" descr="clase SharedP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268" y="318248"/>
            <a:ext cx="340995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20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6518" y="388221"/>
            <a:ext cx="4518211" cy="3416320"/>
          </a:xfrm>
          <a:prstGeom prst="rect">
            <a:avLst/>
          </a:prstGeom>
        </p:spPr>
        <p:txBody>
          <a:bodyPr wrap="square">
            <a:spAutoFit/>
          </a:bodyPr>
          <a:lstStyle/>
          <a:p>
            <a:pPr algn="just"/>
            <a:r>
              <a:rPr lang="es-ES" b="1" i="0" dirty="0" smtClean="0">
                <a:solidFill>
                  <a:srgbClr val="555555"/>
                </a:solidFill>
                <a:effectLst/>
                <a:latin typeface="arial" panose="020B0604020202020204" pitchFamily="34" charset="0"/>
              </a:rPr>
              <a:t>Problema propuesto</a:t>
            </a:r>
          </a:p>
          <a:p>
            <a:pPr algn="just">
              <a:buFont typeface="+mj-lt"/>
              <a:buAutoNum type="arabicPeriod"/>
            </a:pPr>
            <a:r>
              <a:rPr lang="es-ES" b="0" i="0" dirty="0" smtClean="0">
                <a:solidFill>
                  <a:srgbClr val="333333"/>
                </a:solidFill>
                <a:effectLst/>
                <a:latin typeface="arial" panose="020B0604020202020204" pitchFamily="34" charset="0"/>
              </a:rPr>
              <a:t>Realizar un programa que genere un número aleatorio entre 1 y 50, pedir que el operador lo adivine, informar si ganó o si el número es mayor o menor al ingresado. Cuando el operador lo adivine incrementar en uno el puntaje de juego. Cada vez que se ingrese a la aplicación mostrar el puntaje actual, es decir recordar el puntaje en un archivo de preferencias.</a:t>
            </a:r>
          </a:p>
          <a:p>
            <a:pPr algn="just">
              <a:buFont typeface="+mj-lt"/>
              <a:buAutoNum type="arabicPeriod"/>
            </a:pPr>
            <a:r>
              <a:rPr lang="es-ES" b="0" i="0" dirty="0" smtClean="0">
                <a:solidFill>
                  <a:srgbClr val="333333"/>
                </a:solidFill>
                <a:effectLst/>
                <a:latin typeface="arial" panose="020B0604020202020204" pitchFamily="34" charset="0"/>
              </a:rPr>
              <a:t>La interfaz visual de la aplicación a desarrollar es:</a:t>
            </a:r>
            <a:endParaRPr lang="es-ES" b="0" i="0" dirty="0">
              <a:solidFill>
                <a:srgbClr val="333333"/>
              </a:solidFill>
              <a:effectLst/>
              <a:latin typeface="arial" panose="020B0604020202020204" pitchFamily="34" charset="0"/>
            </a:endParaRPr>
          </a:p>
        </p:txBody>
      </p:sp>
      <p:pic>
        <p:nvPicPr>
          <p:cNvPr id="4098" name="Picture 2" descr="clase SharedP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269" y="388221"/>
            <a:ext cx="6209366" cy="533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71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3751" y="590781"/>
            <a:ext cx="3796873"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Y en tiempo de ejecución debe ser:</a:t>
            </a:r>
            <a:endParaRPr lang="es-ES" dirty="0"/>
          </a:p>
        </p:txBody>
      </p:sp>
      <p:pic>
        <p:nvPicPr>
          <p:cNvPr id="5122" name="Picture 2" descr="clase SharedP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649" y="252225"/>
            <a:ext cx="3409950" cy="625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2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42564" y="326776"/>
            <a:ext cx="7198659"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Almacenamiento de datos mediante la clase </a:t>
            </a:r>
            <a:r>
              <a:rPr lang="es-ES" b="1" i="0" dirty="0" err="1" smtClean="0">
                <a:solidFill>
                  <a:srgbClr val="333333"/>
                </a:solidFill>
                <a:effectLst/>
                <a:latin typeface="Arial" panose="020B0604020202020204" pitchFamily="34" charset="0"/>
              </a:rPr>
              <a:t>SharedPreferences</a:t>
            </a:r>
            <a:endParaRPr lang="es-ES" b="1" i="0" dirty="0">
              <a:solidFill>
                <a:srgbClr val="333333"/>
              </a:solidFill>
              <a:effectLst/>
              <a:latin typeface="Arial" panose="020B0604020202020204" pitchFamily="34" charset="0"/>
            </a:endParaRPr>
          </a:p>
        </p:txBody>
      </p:sp>
      <p:sp>
        <p:nvSpPr>
          <p:cNvPr id="3" name="Rectángulo 2"/>
          <p:cNvSpPr/>
          <p:nvPr/>
        </p:nvSpPr>
        <p:spPr>
          <a:xfrm>
            <a:off x="1582269" y="1390960"/>
            <a:ext cx="8319247" cy="4524315"/>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La plataforma de Android nos da varias facilidades para el almacenamiento permanente de datos (es decir que los mismos no se borran cuando se apaga o cierra la aplicación)</a:t>
            </a:r>
          </a:p>
          <a:p>
            <a:pPr algn="just"/>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Según el tipo de necesidades utilizaremos alguno de estos métodos:</a:t>
            </a:r>
          </a:p>
          <a:p>
            <a:pPr algn="just">
              <a:buFont typeface="+mj-lt"/>
              <a:buAutoNum type="arabicPeriod"/>
            </a:pPr>
            <a:r>
              <a:rPr lang="es-ES" b="0" i="0" dirty="0" smtClean="0">
                <a:solidFill>
                  <a:srgbClr val="333333"/>
                </a:solidFill>
                <a:effectLst/>
                <a:latin typeface="arial" panose="020B0604020202020204" pitchFamily="34" charset="0"/>
              </a:rPr>
              <a:t>Mediante la clase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a:t>
            </a:r>
          </a:p>
          <a:p>
            <a:pPr algn="just">
              <a:buFont typeface="+mj-lt"/>
              <a:buAutoNum type="arabicPeriod"/>
            </a:pPr>
            <a:r>
              <a:rPr lang="es-ES" b="0" i="0" dirty="0" smtClean="0">
                <a:solidFill>
                  <a:srgbClr val="333333"/>
                </a:solidFill>
                <a:effectLst/>
                <a:latin typeface="arial" panose="020B0604020202020204" pitchFamily="34" charset="0"/>
              </a:rPr>
              <a:t>Mediante archivos de Texto.</a:t>
            </a:r>
          </a:p>
          <a:p>
            <a:pPr algn="just">
              <a:buFont typeface="+mj-lt"/>
              <a:buAutoNum type="arabicPeriod"/>
            </a:pPr>
            <a:r>
              <a:rPr lang="es-ES" b="0" i="0" dirty="0" smtClean="0">
                <a:solidFill>
                  <a:srgbClr val="333333"/>
                </a:solidFill>
                <a:effectLst/>
                <a:latin typeface="arial" panose="020B0604020202020204" pitchFamily="34" charset="0"/>
              </a:rPr>
              <a:t>En una base de datos con acceso a SQL.</a:t>
            </a:r>
          </a:p>
          <a:p>
            <a:pPr algn="just">
              <a:buFont typeface="+mj-lt"/>
              <a:buAutoNum type="arabicPeriod"/>
            </a:pPr>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No será raro que una aplicación utilice más de uno de estos métodos para el almacenamiento de datos.</a:t>
            </a:r>
          </a:p>
          <a:p>
            <a:pPr algn="just"/>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Cuando tenemos que almacenar una cantidad limitada de datos es adecuado utilizar la clase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 Por ejemplo configuraciones de la aplicación como pueden ser colores de pantalla, nivel actual en un juego, datos iniciales de controles de entrada etc.</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887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5647" y="0"/>
            <a:ext cx="8435788" cy="369332"/>
          </a:xfrm>
          <a:prstGeom prst="rect">
            <a:avLst/>
          </a:prstGeom>
        </p:spPr>
        <p:txBody>
          <a:bodyPr wrap="square">
            <a:spAutoFit/>
          </a:bodyPr>
          <a:lstStyle/>
          <a:p>
            <a:r>
              <a:rPr lang="es-ES" b="1" dirty="0">
                <a:solidFill>
                  <a:srgbClr val="333333"/>
                </a:solidFill>
                <a:latin typeface="Arial" panose="020B0604020202020204" pitchFamily="34" charset="0"/>
              </a:rPr>
              <a:t>Almacenamiento de datos en un archivo de texto en la memoria interna</a:t>
            </a:r>
            <a:endParaRPr lang="es-ES" b="1" i="0" dirty="0">
              <a:solidFill>
                <a:srgbClr val="333333"/>
              </a:solidFill>
              <a:effectLst/>
              <a:latin typeface="Arial" panose="020B0604020202020204" pitchFamily="34" charset="0"/>
            </a:endParaRPr>
          </a:p>
        </p:txBody>
      </p:sp>
      <p:sp>
        <p:nvSpPr>
          <p:cNvPr id="3" name="Rectángulo 2"/>
          <p:cNvSpPr/>
          <p:nvPr/>
        </p:nvSpPr>
        <p:spPr>
          <a:xfrm>
            <a:off x="152400" y="335741"/>
            <a:ext cx="4679576" cy="6432530"/>
          </a:xfrm>
          <a:prstGeom prst="rect">
            <a:avLst/>
          </a:prstGeom>
        </p:spPr>
        <p:txBody>
          <a:bodyPr wrap="square">
            <a:spAutoFit/>
          </a:bodyPr>
          <a:lstStyle/>
          <a:p>
            <a:pPr algn="just"/>
            <a:r>
              <a:rPr lang="es-ES" sz="1400" dirty="0">
                <a:solidFill>
                  <a:srgbClr val="333333"/>
                </a:solidFill>
                <a:latin typeface="arial" panose="020B0604020202020204" pitchFamily="34" charset="0"/>
              </a:rPr>
              <a:t>Otra posibilidad de almacenar datos en nuestro dispositivo Android es el empleo de un archivo de texto que se guardará en el almacenamiento interno del equipo (la otro posibilidad es almacenarlo en una tarjeta SD </a:t>
            </a:r>
            <a:r>
              <a:rPr lang="es-ES" sz="1400" dirty="0" err="1">
                <a:solidFill>
                  <a:srgbClr val="333333"/>
                </a:solidFill>
                <a:latin typeface="arial" panose="020B0604020202020204" pitchFamily="34" charset="0"/>
              </a:rPr>
              <a:t>Card</a:t>
            </a:r>
            <a:r>
              <a:rPr lang="es-ES" sz="1400" dirty="0">
                <a:solidFill>
                  <a:srgbClr val="333333"/>
                </a:solidFill>
                <a:latin typeface="arial" panose="020B0604020202020204" pitchFamily="34" charset="0"/>
              </a:rPr>
              <a:t>)</a:t>
            </a:r>
          </a:p>
          <a:p>
            <a:pPr algn="just"/>
            <a:r>
              <a:rPr lang="es-ES" b="1" dirty="0">
                <a:solidFill>
                  <a:srgbClr val="333333"/>
                </a:solidFill>
                <a:latin typeface="arial" panose="020B0604020202020204" pitchFamily="34" charset="0"/>
              </a:rPr>
              <a:t>Problema 1:</a:t>
            </a:r>
          </a:p>
          <a:p>
            <a:pPr algn="just"/>
            <a:r>
              <a:rPr lang="es-ES" dirty="0">
                <a:solidFill>
                  <a:srgbClr val="333333"/>
                </a:solidFill>
                <a:latin typeface="arial" panose="020B0604020202020204" pitchFamily="34" charset="0"/>
              </a:rPr>
              <a:t>Confeccionar un programa que permita almacenar notas en un control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y cuando se presione un botón almacenar los datos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en un archivo de texto llamado "notas.txt".</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Cada vez que se ingrese al programa verificar si existe el archivo de textos "notas.txt", proceder a su lectura y almacenamiento de datos en 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Crear un proyecto en Android Studio y definir como nombre: Proyecto016.</a:t>
            </a:r>
          </a:p>
          <a:p>
            <a:pPr algn="just"/>
            <a:r>
              <a:rPr lang="es-ES" dirty="0">
                <a:solidFill>
                  <a:srgbClr val="333333"/>
                </a:solidFill>
                <a:latin typeface="arial" panose="020B0604020202020204" pitchFamily="34" charset="0"/>
              </a:rPr>
              <a:t>Para crear la interfaz visual primero disponemos un botón alineado en la parte inferior del celular y luego de la pestaña "Text </a:t>
            </a:r>
            <a:r>
              <a:rPr lang="es-ES" dirty="0" err="1">
                <a:solidFill>
                  <a:srgbClr val="333333"/>
                </a:solidFill>
                <a:latin typeface="arial" panose="020B0604020202020204" pitchFamily="34" charset="0"/>
              </a:rPr>
              <a:t>Fields</a:t>
            </a:r>
            <a:r>
              <a:rPr lang="es-ES" dirty="0">
                <a:solidFill>
                  <a:srgbClr val="333333"/>
                </a:solidFill>
                <a:latin typeface="arial" panose="020B0604020202020204" pitchFamily="34" charset="0"/>
              </a:rPr>
              <a:t>" seleccionamos un objeto de la clase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Multiline</a:t>
            </a:r>
            <a:r>
              <a:rPr lang="es-ES" dirty="0">
                <a:solidFill>
                  <a:srgbClr val="333333"/>
                </a:solidFill>
                <a:latin typeface="arial" panose="020B0604020202020204" pitchFamily="34" charset="0"/>
              </a:rPr>
              <a:t> Text") y lo disponemos en la parte superior de la pantalla:</a:t>
            </a:r>
            <a:endParaRPr lang="es-ES" b="0" i="0" dirty="0">
              <a:solidFill>
                <a:srgbClr val="333333"/>
              </a:solidFill>
              <a:effectLst/>
              <a:latin typeface="arial" panose="020B0604020202020204" pitchFamily="34" charset="0"/>
            </a:endParaRPr>
          </a:p>
        </p:txBody>
      </p:sp>
      <p:pic>
        <p:nvPicPr>
          <p:cNvPr id="1026"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588" y="775447"/>
            <a:ext cx="6991971" cy="573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4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9270" y="899210"/>
            <a:ext cx="4231341" cy="3693319"/>
          </a:xfrm>
          <a:prstGeom prst="rect">
            <a:avLst/>
          </a:prstGeom>
        </p:spPr>
        <p:txBody>
          <a:bodyPr wrap="square">
            <a:spAutoFit/>
          </a:bodyPr>
          <a:lstStyle/>
          <a:p>
            <a:pPr algn="just"/>
            <a:r>
              <a:rPr lang="es-ES" dirty="0">
                <a:solidFill>
                  <a:srgbClr val="333333"/>
                </a:solidFill>
                <a:latin typeface="arial" panose="020B0604020202020204" pitchFamily="34" charset="0"/>
              </a:rPr>
              <a:t>A partir de la versión 2.3.0 de Android Studio las propiedades de cada objeto aparecen las más usadas en la pantalla principal. Si queremos ver todas las propiedades que tiene el objeto debemos seleccionar la opción "View </a:t>
            </a:r>
            <a:r>
              <a:rPr lang="es-ES" dirty="0" err="1">
                <a:solidFill>
                  <a:srgbClr val="333333"/>
                </a:solidFill>
                <a:latin typeface="arial" panose="020B0604020202020204" pitchFamily="34" charset="0"/>
              </a:rPr>
              <a:t>all</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properties</a:t>
            </a:r>
            <a:r>
              <a:rPr lang="es-ES" dirty="0">
                <a:solidFill>
                  <a:srgbClr val="333333"/>
                </a:solidFill>
                <a:latin typeface="arial" panose="020B0604020202020204" pitchFamily="34" charset="0"/>
              </a:rPr>
              <a:t>" que aparece en la parte inferior de la ventana de propiedades.</a:t>
            </a:r>
          </a:p>
          <a:p>
            <a:pPr algn="just"/>
            <a:r>
              <a:rPr lang="es-ES" dirty="0">
                <a:solidFill>
                  <a:srgbClr val="333333"/>
                </a:solidFill>
                <a:latin typeface="arial" panose="020B0604020202020204" pitchFamily="34" charset="0"/>
              </a:rPr>
              <a:t>Una vez que aparecen todas las propiedades inicializamos la propiedad </a:t>
            </a:r>
            <a:r>
              <a:rPr lang="es-ES" dirty="0" err="1">
                <a:solidFill>
                  <a:srgbClr val="333333"/>
                </a:solidFill>
                <a:latin typeface="arial" panose="020B0604020202020204" pitchFamily="34" charset="0"/>
              </a:rPr>
              <a:t>background</a:t>
            </a:r>
            <a:r>
              <a:rPr lang="es-ES" dirty="0">
                <a:solidFill>
                  <a:srgbClr val="333333"/>
                </a:solidFill>
                <a:latin typeface="arial" panose="020B0604020202020204" pitchFamily="34" charset="0"/>
              </a:rPr>
              <a:t>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con el valor #ffff00 (que corresponde con el color amarillo):</a:t>
            </a:r>
            <a:endParaRPr lang="es-ES" b="0" i="0" dirty="0">
              <a:solidFill>
                <a:srgbClr val="333333"/>
              </a:solidFill>
              <a:effectLst/>
              <a:latin typeface="arial" panose="020B0604020202020204" pitchFamily="34" charset="0"/>
            </a:endParaRPr>
          </a:p>
        </p:txBody>
      </p:sp>
      <p:pic>
        <p:nvPicPr>
          <p:cNvPr id="2050"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219" y="197223"/>
            <a:ext cx="6638925" cy="629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53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9624" y="1399418"/>
            <a:ext cx="4536141" cy="1754326"/>
          </a:xfrm>
          <a:prstGeom prst="rect">
            <a:avLst/>
          </a:prstGeom>
        </p:spPr>
        <p:txBody>
          <a:bodyPr wrap="square">
            <a:spAutoFit/>
          </a:bodyPr>
          <a:lstStyle/>
          <a:p>
            <a:r>
              <a:rPr lang="es-ES" dirty="0">
                <a:solidFill>
                  <a:srgbClr val="333333"/>
                </a:solidFill>
                <a:latin typeface="arial" panose="020B0604020202020204" pitchFamily="34" charset="0"/>
              </a:rPr>
              <a:t>Finalmente procedemos a redimensionar 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por medio del mouse y configuramos la propiedad </a:t>
            </a:r>
            <a:r>
              <a:rPr lang="es-ES" dirty="0" err="1">
                <a:solidFill>
                  <a:srgbClr val="333333"/>
                </a:solidFill>
                <a:latin typeface="arial" panose="020B0604020202020204" pitchFamily="34" charset="0"/>
              </a:rPr>
              <a:t>gravity</a:t>
            </a:r>
            <a:r>
              <a:rPr lang="es-ES" dirty="0">
                <a:solidFill>
                  <a:srgbClr val="333333"/>
                </a:solidFill>
                <a:latin typeface="arial" panose="020B0604020202020204" pitchFamily="34" charset="0"/>
              </a:rPr>
              <a:t> tildando los valores top y </a:t>
            </a:r>
            <a:r>
              <a:rPr lang="es-ES" dirty="0" err="1">
                <a:solidFill>
                  <a:srgbClr val="333333"/>
                </a:solidFill>
                <a:latin typeface="arial" panose="020B0604020202020204" pitchFamily="34" charset="0"/>
              </a:rPr>
              <a:t>left</a:t>
            </a:r>
            <a:r>
              <a:rPr lang="es-ES" dirty="0">
                <a:solidFill>
                  <a:srgbClr val="333333"/>
                </a:solidFill>
                <a:latin typeface="arial" panose="020B0604020202020204" pitchFamily="34" charset="0"/>
              </a:rPr>
              <a:t> para que los datos que ingresa el operador aparezcan en la parte superior izquierda y no centrados:</a:t>
            </a:r>
            <a:endParaRPr lang="es-ES" dirty="0"/>
          </a:p>
        </p:txBody>
      </p:sp>
      <p:pic>
        <p:nvPicPr>
          <p:cNvPr id="3074"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422" y="313765"/>
            <a:ext cx="6638925" cy="633412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49624" y="3990219"/>
            <a:ext cx="4329952" cy="2308324"/>
          </a:xfrm>
          <a:prstGeom prst="rect">
            <a:avLst/>
          </a:prstGeom>
        </p:spPr>
        <p:txBody>
          <a:bodyPr wrap="square">
            <a:spAutoFit/>
          </a:bodyPr>
          <a:lstStyle/>
          <a:p>
            <a:pPr algn="just"/>
            <a:r>
              <a:rPr lang="es-ES" dirty="0">
                <a:solidFill>
                  <a:srgbClr val="333333"/>
                </a:solidFill>
                <a:latin typeface="arial" panose="020B0604020202020204" pitchFamily="34" charset="0"/>
              </a:rPr>
              <a:t>Podemos volver a ver la ventana de propiedades simplificadas presionando el ícono de dos flechitas de la parte superior derecha de la ventana de propiedades.</a:t>
            </a:r>
          </a:p>
          <a:p>
            <a:pPr algn="just"/>
            <a:r>
              <a:rPr lang="es-ES" dirty="0">
                <a:solidFill>
                  <a:srgbClr val="333333"/>
                </a:solidFill>
                <a:latin typeface="arial" panose="020B0604020202020204" pitchFamily="34" charset="0"/>
              </a:rPr>
              <a:t>Definir para el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con el valor "grabar" y la propiedad </a:t>
            </a:r>
            <a:r>
              <a:rPr lang="es-ES" dirty="0" err="1">
                <a:solidFill>
                  <a:srgbClr val="333333"/>
                </a:solidFill>
                <a:latin typeface="arial" panose="020B0604020202020204" pitchFamily="34" charset="0"/>
              </a:rPr>
              <a:t>text</a:t>
            </a:r>
            <a:r>
              <a:rPr lang="es-ES" dirty="0">
                <a:solidFill>
                  <a:srgbClr val="333333"/>
                </a:solidFill>
                <a:latin typeface="arial" panose="020B0604020202020204" pitchFamily="34" charset="0"/>
              </a:rPr>
              <a:t> con el valor "Grabar".</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936206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13496" y="465275"/>
            <a:ext cx="3557384" cy="369332"/>
          </a:xfrm>
          <a:prstGeom prst="rect">
            <a:avLst/>
          </a:prstGeom>
        </p:spPr>
        <p:txBody>
          <a:bodyPr wrap="none">
            <a:spAutoFit/>
          </a:bodyPr>
          <a:lstStyle/>
          <a:p>
            <a:r>
              <a:rPr lang="es-ES" dirty="0">
                <a:solidFill>
                  <a:srgbClr val="333333"/>
                </a:solidFill>
                <a:latin typeface="arial" panose="020B0604020202020204" pitchFamily="34" charset="0"/>
              </a:rPr>
              <a:t>El código fuente de la aplicación:</a:t>
            </a:r>
            <a:endParaRPr lang="es-ES" dirty="0"/>
          </a:p>
        </p:txBody>
      </p:sp>
      <p:pic>
        <p:nvPicPr>
          <p:cNvPr id="3" name="Imagen 2"/>
          <p:cNvPicPr>
            <a:picLocks noChangeAspect="1"/>
          </p:cNvPicPr>
          <p:nvPr/>
        </p:nvPicPr>
        <p:blipFill>
          <a:blip r:embed="rId2"/>
          <a:stretch>
            <a:fillRect/>
          </a:stretch>
        </p:blipFill>
        <p:spPr>
          <a:xfrm>
            <a:off x="4380640" y="0"/>
            <a:ext cx="4327190" cy="6858000"/>
          </a:xfrm>
          <a:prstGeom prst="rect">
            <a:avLst/>
          </a:prstGeom>
        </p:spPr>
      </p:pic>
    </p:spTree>
    <p:extLst>
      <p:ext uri="{BB962C8B-B14F-4D97-AF65-F5344CB8AC3E}">
        <p14:creationId xmlns:p14="http://schemas.microsoft.com/office/powerpoint/2010/main" val="467827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53553" y="377442"/>
            <a:ext cx="6096000" cy="1477328"/>
          </a:xfrm>
          <a:prstGeom prst="rect">
            <a:avLst/>
          </a:prstGeom>
        </p:spPr>
        <p:txBody>
          <a:bodyPr>
            <a:spAutoFit/>
          </a:bodyPr>
          <a:lstStyle/>
          <a:p>
            <a:r>
              <a:rPr lang="es-ES" dirty="0">
                <a:solidFill>
                  <a:srgbClr val="333333"/>
                </a:solidFill>
                <a:latin typeface="arial" panose="020B0604020202020204" pitchFamily="34" charset="0"/>
              </a:rPr>
              <a:t>Veamos primero como grabamos datos en un archivo de texto. Esto se hace en el método grabar que se ejecuta cuando presionamos el botón "grabar" (recordemos de inicializar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del botón con el valor "grabar"):</a:t>
            </a:r>
            <a:endParaRPr lang="es-ES" dirty="0"/>
          </a:p>
        </p:txBody>
      </p:sp>
      <p:pic>
        <p:nvPicPr>
          <p:cNvPr id="3" name="Imagen 2"/>
          <p:cNvPicPr>
            <a:picLocks noChangeAspect="1"/>
          </p:cNvPicPr>
          <p:nvPr/>
        </p:nvPicPr>
        <p:blipFill>
          <a:blip r:embed="rId2"/>
          <a:stretch>
            <a:fillRect/>
          </a:stretch>
        </p:blipFill>
        <p:spPr>
          <a:xfrm>
            <a:off x="0" y="2146189"/>
            <a:ext cx="12192000" cy="2565621"/>
          </a:xfrm>
          <a:prstGeom prst="rect">
            <a:avLst/>
          </a:prstGeom>
        </p:spPr>
      </p:pic>
      <p:sp>
        <p:nvSpPr>
          <p:cNvPr id="4" name="Rectángulo 3"/>
          <p:cNvSpPr/>
          <p:nvPr/>
        </p:nvSpPr>
        <p:spPr>
          <a:xfrm>
            <a:off x="2653553" y="4886689"/>
            <a:ext cx="6096000" cy="1477328"/>
          </a:xfrm>
          <a:prstGeom prst="rect">
            <a:avLst/>
          </a:prstGeom>
        </p:spPr>
        <p:txBody>
          <a:bodyPr>
            <a:spAutoFit/>
          </a:bodyPr>
          <a:lstStyle/>
          <a:p>
            <a:r>
              <a:rPr lang="es-ES" dirty="0">
                <a:solidFill>
                  <a:srgbClr val="333333"/>
                </a:solidFill>
                <a:latin typeface="arial" panose="020B0604020202020204" pitchFamily="34" charset="0"/>
              </a:rPr>
              <a:t>Creamos un objeto de la clase </a:t>
            </a:r>
            <a:r>
              <a:rPr lang="es-ES" dirty="0" err="1">
                <a:solidFill>
                  <a:srgbClr val="333333"/>
                </a:solidFill>
                <a:latin typeface="arial" panose="020B0604020202020204" pitchFamily="34" charset="0"/>
              </a:rPr>
              <a:t>OutputStreamWriter</a:t>
            </a:r>
            <a:r>
              <a:rPr lang="es-ES" dirty="0">
                <a:solidFill>
                  <a:srgbClr val="333333"/>
                </a:solidFill>
                <a:latin typeface="arial" panose="020B0604020202020204" pitchFamily="34" charset="0"/>
              </a:rPr>
              <a:t> y al constructor de dicha clase le enviamos el dato que retorna el método </a:t>
            </a:r>
            <a:r>
              <a:rPr lang="es-ES" dirty="0" err="1">
                <a:solidFill>
                  <a:srgbClr val="333333"/>
                </a:solidFill>
                <a:latin typeface="arial" panose="020B0604020202020204" pitchFamily="34" charset="0"/>
              </a:rPr>
              <a:t>openFileOutput</a:t>
            </a:r>
            <a:r>
              <a:rPr lang="es-ES" dirty="0">
                <a:solidFill>
                  <a:srgbClr val="333333"/>
                </a:solidFill>
                <a:latin typeface="arial" panose="020B0604020202020204" pitchFamily="34" charset="0"/>
              </a:rPr>
              <a:t> propio de la clase </a:t>
            </a:r>
            <a:r>
              <a:rPr lang="es-ES" dirty="0" err="1">
                <a:solidFill>
                  <a:srgbClr val="333333"/>
                </a:solidFill>
                <a:latin typeface="arial" panose="020B0604020202020204" pitchFamily="34" charset="0"/>
              </a:rPr>
              <a:t>ActionBarActivity</a:t>
            </a:r>
            <a:r>
              <a:rPr lang="es-ES" dirty="0">
                <a:solidFill>
                  <a:srgbClr val="333333"/>
                </a:solidFill>
                <a:latin typeface="arial" panose="020B0604020202020204" pitchFamily="34" charset="0"/>
              </a:rPr>
              <a:t> que le pasamos como parámetro el nombre del archivo de texto y el modo de apertura</a:t>
            </a:r>
            <a:endParaRPr lang="es-ES" dirty="0"/>
          </a:p>
        </p:txBody>
      </p:sp>
    </p:spTree>
    <p:extLst>
      <p:ext uri="{BB962C8B-B14F-4D97-AF65-F5344CB8AC3E}">
        <p14:creationId xmlns:p14="http://schemas.microsoft.com/office/powerpoint/2010/main" val="55558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05952" y="471118"/>
            <a:ext cx="6096000" cy="1200329"/>
          </a:xfrm>
          <a:prstGeom prst="rect">
            <a:avLst/>
          </a:prstGeom>
        </p:spPr>
        <p:txBody>
          <a:bodyPr>
            <a:spAutoFit/>
          </a:bodyPr>
          <a:lstStyle/>
          <a:p>
            <a:r>
              <a:rPr lang="es-ES" dirty="0">
                <a:solidFill>
                  <a:srgbClr val="333333"/>
                </a:solidFill>
                <a:latin typeface="arial" panose="020B0604020202020204" pitchFamily="34" charset="0"/>
              </a:rPr>
              <a:t>Seguidamente si el archivo se creó correctamente procedemos a llamar al método </a:t>
            </a:r>
            <a:r>
              <a:rPr lang="es-ES" dirty="0" err="1">
                <a:solidFill>
                  <a:srgbClr val="333333"/>
                </a:solidFill>
                <a:latin typeface="arial" panose="020B0604020202020204" pitchFamily="34" charset="0"/>
              </a:rPr>
              <a:t>write</a:t>
            </a:r>
            <a:r>
              <a:rPr lang="es-ES" dirty="0">
                <a:solidFill>
                  <a:srgbClr val="333333"/>
                </a:solidFill>
                <a:latin typeface="arial" panose="020B0604020202020204" pitchFamily="34" charset="0"/>
              </a:rPr>
              <a:t> y le pasamos el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a grabar, en este caso extraemos los datos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123389" y="2059081"/>
            <a:ext cx="9658350" cy="3905250"/>
          </a:xfrm>
          <a:prstGeom prst="rect">
            <a:avLst/>
          </a:prstGeom>
        </p:spPr>
      </p:pic>
    </p:spTree>
    <p:extLst>
      <p:ext uri="{BB962C8B-B14F-4D97-AF65-F5344CB8AC3E}">
        <p14:creationId xmlns:p14="http://schemas.microsoft.com/office/powerpoint/2010/main" val="274691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32847" y="493076"/>
            <a:ext cx="6096000" cy="923330"/>
          </a:xfrm>
          <a:prstGeom prst="rect">
            <a:avLst/>
          </a:prstGeom>
        </p:spPr>
        <p:txBody>
          <a:bodyPr>
            <a:spAutoFit/>
          </a:bodyPr>
          <a:lstStyle/>
          <a:p>
            <a:r>
              <a:rPr lang="es-ES" dirty="0">
                <a:solidFill>
                  <a:srgbClr val="333333"/>
                </a:solidFill>
                <a:latin typeface="arial" panose="020B0604020202020204" pitchFamily="34" charset="0"/>
              </a:rPr>
              <a:t>Luego de grabar con el método </a:t>
            </a:r>
            <a:r>
              <a:rPr lang="es-ES" dirty="0" err="1">
                <a:solidFill>
                  <a:srgbClr val="333333"/>
                </a:solidFill>
                <a:latin typeface="arial" panose="020B0604020202020204" pitchFamily="34" charset="0"/>
              </a:rPr>
              <a:t>write</a:t>
            </a:r>
            <a:r>
              <a:rPr lang="es-ES" dirty="0">
                <a:solidFill>
                  <a:srgbClr val="333333"/>
                </a:solidFill>
                <a:latin typeface="arial" panose="020B0604020202020204" pitchFamily="34" charset="0"/>
              </a:rPr>
              <a:t> llamamos al método </a:t>
            </a:r>
            <a:r>
              <a:rPr lang="es-ES" dirty="0" err="1">
                <a:solidFill>
                  <a:srgbClr val="333333"/>
                </a:solidFill>
                <a:latin typeface="arial" panose="020B0604020202020204" pitchFamily="34" charset="0"/>
              </a:rPr>
              <a:t>flush</a:t>
            </a:r>
            <a:r>
              <a:rPr lang="es-ES" dirty="0">
                <a:solidFill>
                  <a:srgbClr val="333333"/>
                </a:solidFill>
                <a:latin typeface="arial" panose="020B0604020202020204" pitchFamily="34" charset="0"/>
              </a:rPr>
              <a:t> para que vuelque todos los datos que pueden haber quedado en el buffer y procedemos al cerrado del archivo:</a:t>
            </a:r>
            <a:endParaRPr lang="es-ES" dirty="0"/>
          </a:p>
        </p:txBody>
      </p:sp>
      <p:pic>
        <p:nvPicPr>
          <p:cNvPr id="3" name="Imagen 2"/>
          <p:cNvPicPr>
            <a:picLocks noChangeAspect="1"/>
          </p:cNvPicPr>
          <p:nvPr/>
        </p:nvPicPr>
        <p:blipFill>
          <a:blip r:embed="rId2"/>
          <a:stretch>
            <a:fillRect/>
          </a:stretch>
        </p:blipFill>
        <p:spPr>
          <a:xfrm>
            <a:off x="2547097" y="1887631"/>
            <a:ext cx="6667500" cy="4248150"/>
          </a:xfrm>
          <a:prstGeom prst="rect">
            <a:avLst/>
          </a:prstGeom>
        </p:spPr>
      </p:pic>
      <p:sp>
        <p:nvSpPr>
          <p:cNvPr id="4" name="Rectángulo 3"/>
          <p:cNvSpPr/>
          <p:nvPr/>
        </p:nvSpPr>
        <p:spPr>
          <a:xfrm>
            <a:off x="2949388" y="5624918"/>
            <a:ext cx="6096000" cy="646331"/>
          </a:xfrm>
          <a:prstGeom prst="rect">
            <a:avLst/>
          </a:prstGeom>
        </p:spPr>
        <p:txBody>
          <a:bodyPr>
            <a:spAutoFit/>
          </a:bodyPr>
          <a:lstStyle/>
          <a:p>
            <a:r>
              <a:rPr lang="es-ES" dirty="0">
                <a:solidFill>
                  <a:srgbClr val="333333"/>
                </a:solidFill>
                <a:latin typeface="arial" panose="020B0604020202020204" pitchFamily="34" charset="0"/>
              </a:rPr>
              <a:t>Todo esto está cerrado en un try/catch para verificar si sucede algún error en la apertura del archivo.</a:t>
            </a:r>
            <a:endParaRPr lang="es-ES" dirty="0"/>
          </a:p>
        </p:txBody>
      </p:sp>
    </p:spTree>
    <p:extLst>
      <p:ext uri="{BB962C8B-B14F-4D97-AF65-F5344CB8AC3E}">
        <p14:creationId xmlns:p14="http://schemas.microsoft.com/office/powerpoint/2010/main" val="809002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17694" y="523999"/>
            <a:ext cx="6096000" cy="646331"/>
          </a:xfrm>
          <a:prstGeom prst="rect">
            <a:avLst/>
          </a:prstGeom>
        </p:spPr>
        <p:txBody>
          <a:bodyPr>
            <a:spAutoFit/>
          </a:bodyPr>
          <a:lstStyle/>
          <a:p>
            <a:r>
              <a:rPr lang="es-ES" dirty="0">
                <a:solidFill>
                  <a:srgbClr val="333333"/>
                </a:solidFill>
                <a:latin typeface="arial" panose="020B0604020202020204" pitchFamily="34" charset="0"/>
              </a:rPr>
              <a:t>Finalmente mostramos un mensaje temporal en pantalla utilizando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4483" y="1170330"/>
            <a:ext cx="12192000" cy="3307695"/>
          </a:xfrm>
          <a:prstGeom prst="rect">
            <a:avLst/>
          </a:prstGeom>
        </p:spPr>
      </p:pic>
      <p:sp>
        <p:nvSpPr>
          <p:cNvPr id="4" name="Rectángulo 3"/>
          <p:cNvSpPr/>
          <p:nvPr/>
        </p:nvSpPr>
        <p:spPr>
          <a:xfrm>
            <a:off x="2617694" y="4654514"/>
            <a:ext cx="7315200" cy="1477328"/>
          </a:xfrm>
          <a:prstGeom prst="rect">
            <a:avLst/>
          </a:prstGeom>
        </p:spPr>
        <p:txBody>
          <a:bodyPr wrap="square">
            <a:spAutoFit/>
          </a:bodyPr>
          <a:lstStyle/>
          <a:p>
            <a:r>
              <a:rPr lang="es-ES" dirty="0">
                <a:solidFill>
                  <a:srgbClr val="333333"/>
                </a:solidFill>
                <a:latin typeface="arial" panose="020B0604020202020204" pitchFamily="34" charset="0"/>
              </a:rPr>
              <a:t>Para crear un objeto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llamamos al método </a:t>
            </a:r>
            <a:r>
              <a:rPr lang="es-ES" dirty="0" err="1">
                <a:solidFill>
                  <a:srgbClr val="333333"/>
                </a:solidFill>
                <a:latin typeface="arial" panose="020B0604020202020204" pitchFamily="34" charset="0"/>
              </a:rPr>
              <a:t>makeText</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y le pasamos la referencia del </a:t>
            </a:r>
            <a:r>
              <a:rPr lang="es-ES" dirty="0" err="1">
                <a:solidFill>
                  <a:srgbClr val="333333"/>
                </a:solidFill>
                <a:latin typeface="arial" panose="020B0604020202020204" pitchFamily="34" charset="0"/>
              </a:rPr>
              <a:t>ActionBarActivity</a:t>
            </a:r>
            <a:r>
              <a:rPr lang="es-ES" dirty="0">
                <a:solidFill>
                  <a:srgbClr val="333333"/>
                </a:solidFill>
                <a:latin typeface="arial" panose="020B0604020202020204" pitchFamily="34" charset="0"/>
              </a:rPr>
              <a:t> actual, el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a mostrar y el tiempo de duración del mensaje. Con el objeto devuelto por el método </a:t>
            </a:r>
            <a:r>
              <a:rPr lang="es-ES" dirty="0" err="1">
                <a:solidFill>
                  <a:srgbClr val="333333"/>
                </a:solidFill>
                <a:latin typeface="arial" panose="020B0604020202020204" pitchFamily="34" charset="0"/>
              </a:rPr>
              <a:t>makeText</a:t>
            </a:r>
            <a:r>
              <a:rPr lang="es-ES" dirty="0">
                <a:solidFill>
                  <a:srgbClr val="333333"/>
                </a:solidFill>
                <a:latin typeface="arial" panose="020B0604020202020204" pitchFamily="34" charset="0"/>
              </a:rPr>
              <a:t> procedemos a llamar seguidamente al método show para que se muestre el mensaje.</a:t>
            </a:r>
            <a:endParaRPr lang="es-ES" dirty="0"/>
          </a:p>
        </p:txBody>
      </p:sp>
    </p:spTree>
    <p:extLst>
      <p:ext uri="{BB962C8B-B14F-4D97-AF65-F5344CB8AC3E}">
        <p14:creationId xmlns:p14="http://schemas.microsoft.com/office/powerpoint/2010/main" val="321760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54941" y="550894"/>
            <a:ext cx="6096000" cy="646331"/>
          </a:xfrm>
          <a:prstGeom prst="rect">
            <a:avLst/>
          </a:prstGeom>
        </p:spPr>
        <p:txBody>
          <a:bodyPr>
            <a:spAutoFit/>
          </a:bodyPr>
          <a:lstStyle/>
          <a:p>
            <a:r>
              <a:rPr lang="es-ES" dirty="0">
                <a:solidFill>
                  <a:srgbClr val="333333"/>
                </a:solidFill>
                <a:latin typeface="arial" panose="020B0604020202020204" pitchFamily="34" charset="0"/>
              </a:rPr>
              <a:t>Es común llamar al método show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en una sola línea como esta:</a:t>
            </a:r>
            <a:endParaRPr lang="es-ES" dirty="0"/>
          </a:p>
        </p:txBody>
      </p:sp>
      <p:pic>
        <p:nvPicPr>
          <p:cNvPr id="3" name="Imagen 2"/>
          <p:cNvPicPr>
            <a:picLocks noChangeAspect="1"/>
          </p:cNvPicPr>
          <p:nvPr/>
        </p:nvPicPr>
        <p:blipFill>
          <a:blip r:embed="rId2"/>
          <a:stretch>
            <a:fillRect/>
          </a:stretch>
        </p:blipFill>
        <p:spPr>
          <a:xfrm>
            <a:off x="0" y="2028013"/>
            <a:ext cx="12192000" cy="2801973"/>
          </a:xfrm>
          <a:prstGeom prst="rect">
            <a:avLst/>
          </a:prstGeom>
        </p:spPr>
      </p:pic>
    </p:spTree>
    <p:extLst>
      <p:ext uri="{BB962C8B-B14F-4D97-AF65-F5344CB8AC3E}">
        <p14:creationId xmlns:p14="http://schemas.microsoft.com/office/powerpoint/2010/main" val="301029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07341" y="511912"/>
            <a:ext cx="6096000" cy="1477328"/>
          </a:xfrm>
          <a:prstGeom prst="rect">
            <a:avLst/>
          </a:prstGeom>
        </p:spPr>
        <p:txBody>
          <a:bodyPr>
            <a:spAutoFit/>
          </a:bodyPr>
          <a:lstStyle/>
          <a:p>
            <a:pPr algn="just"/>
            <a:r>
              <a:rPr lang="es-ES" dirty="0">
                <a:solidFill>
                  <a:srgbClr val="333333"/>
                </a:solidFill>
                <a:latin typeface="arial" panose="020B0604020202020204" pitchFamily="34" charset="0"/>
              </a:rPr>
              <a:t>El método </a:t>
            </a:r>
            <a:r>
              <a:rPr lang="es-ES" dirty="0" err="1">
                <a:solidFill>
                  <a:srgbClr val="333333"/>
                </a:solidFill>
                <a:latin typeface="arial" panose="020B0604020202020204" pitchFamily="34" charset="0"/>
              </a:rPr>
              <a:t>onCreate</a:t>
            </a:r>
            <a:r>
              <a:rPr lang="es-ES" dirty="0">
                <a:solidFill>
                  <a:srgbClr val="333333"/>
                </a:solidFill>
                <a:latin typeface="arial" panose="020B0604020202020204" pitchFamily="34" charset="0"/>
              </a:rPr>
              <a:t> tiene por objetivo verificar si existe el archivo de texto, proceder a su lectura y mostrar su contenido en 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Primero obtenemos la lista de todos los archivos creados por la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En nuestro ejemplo puede ser cero o uno:</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1224803" y="2256304"/>
            <a:ext cx="9258300" cy="3905250"/>
          </a:xfrm>
          <a:prstGeom prst="rect">
            <a:avLst/>
          </a:prstGeom>
        </p:spPr>
      </p:pic>
    </p:spTree>
    <p:extLst>
      <p:ext uri="{BB962C8B-B14F-4D97-AF65-F5344CB8AC3E}">
        <p14:creationId xmlns:p14="http://schemas.microsoft.com/office/powerpoint/2010/main" val="69383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84094" y="872315"/>
            <a:ext cx="3693459" cy="4247317"/>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 1:</a:t>
            </a:r>
          </a:p>
          <a:p>
            <a:pPr algn="just"/>
            <a:r>
              <a:rPr lang="es-ES" b="0" i="0" dirty="0" smtClean="0">
                <a:solidFill>
                  <a:srgbClr val="333333"/>
                </a:solidFill>
                <a:effectLst/>
                <a:latin typeface="arial" panose="020B0604020202020204" pitchFamily="34" charset="0"/>
              </a:rPr>
              <a:t>Confeccionar un programa que solicite el ingrese del mail de una persona. Guardar el mail ingresado utilizando la clase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 Cada vez que se inicie la aplicación almacenar en el control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el último mail ingresado. Disponer un botón para almacenar el mail ingresado y finalizar el programa.</a:t>
            </a:r>
          </a:p>
          <a:p>
            <a:pPr algn="just"/>
            <a:r>
              <a:rPr lang="es-ES" b="0" i="0" dirty="0" smtClean="0">
                <a:solidFill>
                  <a:srgbClr val="333333"/>
                </a:solidFill>
                <a:effectLst/>
                <a:latin typeface="arial" panose="020B0604020202020204" pitchFamily="34" charset="0"/>
              </a:rPr>
              <a:t>Crearemos un nuevo proyecto llamado proyecto013.</a:t>
            </a:r>
          </a:p>
          <a:p>
            <a:pPr algn="just"/>
            <a:r>
              <a:rPr lang="es-ES" b="0" i="0" dirty="0" smtClean="0">
                <a:solidFill>
                  <a:srgbClr val="333333"/>
                </a:solidFill>
                <a:effectLst/>
                <a:latin typeface="arial" panose="020B0604020202020204" pitchFamily="34" charset="0"/>
              </a:rPr>
              <a:t>La interfaz visual a implementar es:</a:t>
            </a:r>
            <a:endParaRPr lang="es-ES" b="0" i="0" dirty="0">
              <a:solidFill>
                <a:srgbClr val="333333"/>
              </a:solidFill>
              <a:effectLst/>
              <a:latin typeface="arial" panose="020B0604020202020204" pitchFamily="34" charset="0"/>
            </a:endParaRPr>
          </a:p>
        </p:txBody>
      </p:sp>
      <p:pic>
        <p:nvPicPr>
          <p:cNvPr id="1026" name="Picture 2" descr="clase SharedP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257" y="320821"/>
            <a:ext cx="7025155" cy="584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681318" y="6169959"/>
            <a:ext cx="122278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smtClean="0">
                <a:ln>
                  <a:noFill/>
                </a:ln>
                <a:solidFill>
                  <a:srgbClr val="333333"/>
                </a:solidFill>
                <a:effectLst/>
                <a:latin typeface="Arial Unicode MS" panose="020B0604020202020204" pitchFamily="34" charset="-128"/>
              </a:rPr>
              <a:t>Disponemos un </a:t>
            </a:r>
            <a:r>
              <a:rPr kumimoji="0" lang="es-ES" altLang="es-ES" b="0" i="0" u="none" strike="noStrike" cap="none" normalizeH="0" baseline="0" dirty="0" err="1" smtClean="0">
                <a:ln>
                  <a:noFill/>
                </a:ln>
                <a:solidFill>
                  <a:srgbClr val="333333"/>
                </a:solidFill>
                <a:effectLst/>
                <a:latin typeface="Arial Unicode MS" panose="020B0604020202020204" pitchFamily="34" charset="-128"/>
              </a:rPr>
              <a:t>EditText</a:t>
            </a:r>
            <a:r>
              <a:rPr kumimoji="0" lang="es-ES" altLang="es-ES" b="0" i="0" u="none" strike="noStrike" cap="none" normalizeH="0" baseline="0" dirty="0" smtClean="0">
                <a:ln>
                  <a:noFill/>
                </a:ln>
                <a:solidFill>
                  <a:srgbClr val="333333"/>
                </a:solidFill>
                <a:effectLst/>
                <a:latin typeface="Arial Unicode MS" panose="020B0604020202020204" pitchFamily="34" charset="-128"/>
              </a:rPr>
              <a:t> (ID="et1", </a:t>
            </a:r>
            <a:r>
              <a:rPr kumimoji="0" lang="es-ES" altLang="es-ES" b="0" i="0" u="none" strike="noStrike" cap="none" normalizeH="0" baseline="0" dirty="0" err="1" smtClean="0">
                <a:ln>
                  <a:noFill/>
                </a:ln>
                <a:solidFill>
                  <a:srgbClr val="333333"/>
                </a:solidFill>
                <a:effectLst/>
                <a:latin typeface="Arial Unicode MS" panose="020B0604020202020204" pitchFamily="34" charset="-128"/>
              </a:rPr>
              <a:t>hint</a:t>
            </a:r>
            <a:r>
              <a:rPr kumimoji="0" lang="es-ES" altLang="es-ES" b="0" i="0" u="none" strike="noStrike" cap="none" normalizeH="0" baseline="0" dirty="0" smtClean="0">
                <a:ln>
                  <a:noFill/>
                </a:ln>
                <a:solidFill>
                  <a:srgbClr val="333333"/>
                </a:solidFill>
                <a:effectLst/>
                <a:latin typeface="Arial Unicode MS" panose="020B0604020202020204" pitchFamily="34" charset="-128"/>
              </a:rPr>
              <a:t>="Ingrese mail")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smtClean="0">
                <a:ln>
                  <a:noFill/>
                </a:ln>
                <a:solidFill>
                  <a:srgbClr val="333333"/>
                </a:solidFill>
                <a:effectLst/>
                <a:latin typeface="Arial Unicode MS" panose="020B0604020202020204" pitchFamily="34" charset="-128"/>
              </a:rPr>
              <a:t>Disponemos un </a:t>
            </a:r>
            <a:r>
              <a:rPr kumimoji="0" lang="es-ES" altLang="es-ES" b="0" i="0" u="none" strike="noStrike" cap="none" normalizeH="0" baseline="0" dirty="0" err="1" smtClean="0">
                <a:ln>
                  <a:noFill/>
                </a:ln>
                <a:solidFill>
                  <a:srgbClr val="333333"/>
                </a:solidFill>
                <a:effectLst/>
                <a:latin typeface="Arial Unicode MS" panose="020B0604020202020204" pitchFamily="34" charset="-128"/>
              </a:rPr>
              <a:t>Button</a:t>
            </a:r>
            <a:r>
              <a:rPr kumimoji="0" lang="es-ES" altLang="es-ES" b="0" i="0" u="none" strike="noStrike" cap="none" normalizeH="0" baseline="0" dirty="0" smtClean="0">
                <a:ln>
                  <a:noFill/>
                </a:ln>
                <a:solidFill>
                  <a:srgbClr val="333333"/>
                </a:solidFill>
                <a:effectLst/>
                <a:latin typeface="Arial Unicode MS" panose="020B0604020202020204" pitchFamily="34" charset="-128"/>
              </a:rPr>
              <a:t> (</a:t>
            </a:r>
            <a:r>
              <a:rPr kumimoji="0" lang="es-ES" altLang="es-ES" b="0" i="0" u="none" strike="noStrike" cap="none" normalizeH="0" baseline="0" dirty="0" err="1" smtClean="0">
                <a:ln>
                  <a:noFill/>
                </a:ln>
                <a:solidFill>
                  <a:srgbClr val="333333"/>
                </a:solidFill>
                <a:effectLst/>
                <a:latin typeface="Arial Unicode MS" panose="020B0604020202020204" pitchFamily="34" charset="-128"/>
              </a:rPr>
              <a:t>onClick</a:t>
            </a:r>
            <a:r>
              <a:rPr kumimoji="0" lang="es-ES" altLang="es-ES" b="0" i="0" u="none" strike="noStrike" cap="none" normalizeH="0" baseline="0" dirty="0" smtClean="0">
                <a:ln>
                  <a:noFill/>
                </a:ln>
                <a:solidFill>
                  <a:srgbClr val="333333"/>
                </a:solidFill>
                <a:effectLst/>
                <a:latin typeface="Arial Unicode MS" panose="020B0604020202020204" pitchFamily="34" charset="-128"/>
              </a:rPr>
              <a:t>="ejecutar", </a:t>
            </a:r>
            <a:r>
              <a:rPr kumimoji="0" lang="es-ES" altLang="es-ES" b="0" i="0" u="none" strike="noStrike" cap="none" normalizeH="0" baseline="0" dirty="0" err="1" smtClean="0">
                <a:ln>
                  <a:noFill/>
                </a:ln>
                <a:solidFill>
                  <a:srgbClr val="333333"/>
                </a:solidFill>
                <a:effectLst/>
                <a:latin typeface="Arial Unicode MS" panose="020B0604020202020204" pitchFamily="34" charset="-128"/>
              </a:rPr>
              <a:t>text</a:t>
            </a:r>
            <a:r>
              <a:rPr kumimoji="0" lang="es-ES" altLang="es-ES" b="0" i="0" u="none" strike="noStrike" cap="none" normalizeH="0" baseline="0" dirty="0" smtClean="0">
                <a:ln>
                  <a:noFill/>
                </a:ln>
                <a:solidFill>
                  <a:srgbClr val="333333"/>
                </a:solidFill>
                <a:effectLst/>
                <a:latin typeface="Arial Unicode MS" panose="020B0604020202020204" pitchFamily="34" charset="-128"/>
              </a:rPr>
              <a:t>="EJECUTAR")</a:t>
            </a:r>
            <a:r>
              <a:rPr kumimoji="0" lang="es-ES" altLang="es-ES" b="0" i="0" u="none" strike="noStrike" cap="none" normalizeH="0" baseline="0" dirty="0" smtClean="0">
                <a:ln>
                  <a:noFill/>
                </a:ln>
                <a:solidFill>
                  <a:schemeClr val="tx1"/>
                </a:solidFill>
                <a:effectLst/>
              </a:rPr>
              <a:t> </a:t>
            </a:r>
            <a:endParaRPr kumimoji="0" lang="es-ES" altLang="es-E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07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0447" y="541929"/>
            <a:ext cx="6096000" cy="646331"/>
          </a:xfrm>
          <a:prstGeom prst="rect">
            <a:avLst/>
          </a:prstGeom>
        </p:spPr>
        <p:txBody>
          <a:bodyPr>
            <a:spAutoFit/>
          </a:bodyPr>
          <a:lstStyle/>
          <a:p>
            <a:r>
              <a:rPr lang="es-ES" dirty="0">
                <a:solidFill>
                  <a:srgbClr val="333333"/>
                </a:solidFill>
                <a:latin typeface="arial" panose="020B0604020202020204" pitchFamily="34" charset="0"/>
              </a:rPr>
              <a:t>Llamamos a un método que verifica si en el vector de tipo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existe el archivo "notas.txt":</a:t>
            </a:r>
            <a:endParaRPr lang="es-ES" dirty="0"/>
          </a:p>
        </p:txBody>
      </p:sp>
      <p:pic>
        <p:nvPicPr>
          <p:cNvPr id="3" name="Imagen 2"/>
          <p:cNvPicPr>
            <a:picLocks noChangeAspect="1"/>
          </p:cNvPicPr>
          <p:nvPr/>
        </p:nvPicPr>
        <p:blipFill>
          <a:blip r:embed="rId2"/>
          <a:stretch>
            <a:fillRect/>
          </a:stretch>
        </p:blipFill>
        <p:spPr>
          <a:xfrm>
            <a:off x="1242733" y="1673599"/>
            <a:ext cx="9258300" cy="3905250"/>
          </a:xfrm>
          <a:prstGeom prst="rect">
            <a:avLst/>
          </a:prstGeom>
        </p:spPr>
      </p:pic>
    </p:spTree>
    <p:extLst>
      <p:ext uri="{BB962C8B-B14F-4D97-AF65-F5344CB8AC3E}">
        <p14:creationId xmlns:p14="http://schemas.microsoft.com/office/powerpoint/2010/main" val="374721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61130" y="551801"/>
            <a:ext cx="6096000" cy="1200329"/>
          </a:xfrm>
          <a:prstGeom prst="rect">
            <a:avLst/>
          </a:prstGeom>
        </p:spPr>
        <p:txBody>
          <a:bodyPr>
            <a:spAutoFit/>
          </a:bodyPr>
          <a:lstStyle/>
          <a:p>
            <a:r>
              <a:rPr lang="es-ES" dirty="0">
                <a:solidFill>
                  <a:srgbClr val="333333"/>
                </a:solidFill>
                <a:latin typeface="arial" panose="020B0604020202020204" pitchFamily="34" charset="0"/>
              </a:rPr>
              <a:t>En el caso que me retorne true procedemos a crear un objeto de la clase </a:t>
            </a:r>
            <a:r>
              <a:rPr lang="es-ES" dirty="0" err="1">
                <a:solidFill>
                  <a:srgbClr val="333333"/>
                </a:solidFill>
                <a:latin typeface="arial" panose="020B0604020202020204" pitchFamily="34" charset="0"/>
              </a:rPr>
              <a:t>InputStreamReader</a:t>
            </a:r>
            <a:r>
              <a:rPr lang="es-ES" dirty="0">
                <a:solidFill>
                  <a:srgbClr val="333333"/>
                </a:solidFill>
                <a:latin typeface="arial" panose="020B0604020202020204" pitchFamily="34" charset="0"/>
              </a:rPr>
              <a:t> y al constructor de dicha clase le pasamos el dato devuelto por el método </a:t>
            </a:r>
            <a:r>
              <a:rPr lang="es-ES" dirty="0" err="1">
                <a:solidFill>
                  <a:srgbClr val="333333"/>
                </a:solidFill>
                <a:latin typeface="arial" panose="020B0604020202020204" pitchFamily="34" charset="0"/>
              </a:rPr>
              <a:t>openFileInput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1969093"/>
            <a:ext cx="12192000" cy="2919813"/>
          </a:xfrm>
          <a:prstGeom prst="rect">
            <a:avLst/>
          </a:prstGeom>
        </p:spPr>
      </p:pic>
    </p:spTree>
    <p:extLst>
      <p:ext uri="{BB962C8B-B14F-4D97-AF65-F5344CB8AC3E}">
        <p14:creationId xmlns:p14="http://schemas.microsoft.com/office/powerpoint/2010/main" val="170238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99765" y="457218"/>
            <a:ext cx="6096000" cy="923330"/>
          </a:xfrm>
          <a:prstGeom prst="rect">
            <a:avLst/>
          </a:prstGeom>
        </p:spPr>
        <p:txBody>
          <a:bodyPr>
            <a:spAutoFit/>
          </a:bodyPr>
          <a:lstStyle/>
          <a:p>
            <a:r>
              <a:rPr lang="es-ES" dirty="0">
                <a:solidFill>
                  <a:srgbClr val="333333"/>
                </a:solidFill>
                <a:latin typeface="arial" panose="020B0604020202020204" pitchFamily="34" charset="0"/>
              </a:rPr>
              <a:t>Creamos un objeto de la clase </a:t>
            </a:r>
            <a:r>
              <a:rPr lang="es-ES" dirty="0" err="1">
                <a:solidFill>
                  <a:srgbClr val="333333"/>
                </a:solidFill>
                <a:latin typeface="arial" panose="020B0604020202020204" pitchFamily="34" charset="0"/>
              </a:rPr>
              <a:t>BufferedReader</a:t>
            </a:r>
            <a:r>
              <a:rPr lang="es-ES" dirty="0">
                <a:solidFill>
                  <a:srgbClr val="333333"/>
                </a:solidFill>
                <a:latin typeface="arial" panose="020B0604020202020204" pitchFamily="34" charset="0"/>
              </a:rPr>
              <a:t> y le pasamos al constructor la referencia del objeto de la clase </a:t>
            </a:r>
            <a:r>
              <a:rPr lang="es-ES" dirty="0" err="1">
                <a:solidFill>
                  <a:srgbClr val="333333"/>
                </a:solidFill>
                <a:latin typeface="arial" panose="020B0604020202020204" pitchFamily="34" charset="0"/>
              </a:rPr>
              <a:t>InputStreamReader</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819150" y="1476375"/>
            <a:ext cx="10553700" cy="3905250"/>
          </a:xfrm>
          <a:prstGeom prst="rect">
            <a:avLst/>
          </a:prstGeom>
        </p:spPr>
      </p:pic>
    </p:spTree>
    <p:extLst>
      <p:ext uri="{BB962C8B-B14F-4D97-AF65-F5344CB8AC3E}">
        <p14:creationId xmlns:p14="http://schemas.microsoft.com/office/powerpoint/2010/main" val="3453023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03875" y="796969"/>
            <a:ext cx="4660250" cy="369332"/>
          </a:xfrm>
          <a:prstGeom prst="rect">
            <a:avLst/>
          </a:prstGeom>
        </p:spPr>
        <p:txBody>
          <a:bodyPr wrap="none">
            <a:spAutoFit/>
          </a:bodyPr>
          <a:lstStyle/>
          <a:p>
            <a:r>
              <a:rPr lang="es-ES" dirty="0">
                <a:solidFill>
                  <a:srgbClr val="333333"/>
                </a:solidFill>
                <a:latin typeface="arial" panose="020B0604020202020204" pitchFamily="34" charset="0"/>
              </a:rPr>
              <a:t>Leemos la primer línea del archivo de texto:</a:t>
            </a:r>
            <a:endParaRPr lang="es-ES" dirty="0"/>
          </a:p>
        </p:txBody>
      </p:sp>
      <p:pic>
        <p:nvPicPr>
          <p:cNvPr id="3" name="Imagen 2"/>
          <p:cNvPicPr>
            <a:picLocks noChangeAspect="1"/>
          </p:cNvPicPr>
          <p:nvPr/>
        </p:nvPicPr>
        <p:blipFill>
          <a:blip r:embed="rId2"/>
          <a:stretch>
            <a:fillRect/>
          </a:stretch>
        </p:blipFill>
        <p:spPr>
          <a:xfrm>
            <a:off x="1535767" y="1566022"/>
            <a:ext cx="7829550" cy="3905250"/>
          </a:xfrm>
          <a:prstGeom prst="rect">
            <a:avLst/>
          </a:prstGeom>
        </p:spPr>
      </p:pic>
    </p:spTree>
    <p:extLst>
      <p:ext uri="{BB962C8B-B14F-4D97-AF65-F5344CB8AC3E}">
        <p14:creationId xmlns:p14="http://schemas.microsoft.com/office/powerpoint/2010/main" val="4021896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16609" y="644570"/>
            <a:ext cx="3172663" cy="369332"/>
          </a:xfrm>
          <a:prstGeom prst="rect">
            <a:avLst/>
          </a:prstGeom>
        </p:spPr>
        <p:txBody>
          <a:bodyPr wrap="none">
            <a:spAutoFit/>
          </a:bodyPr>
          <a:lstStyle/>
          <a:p>
            <a:r>
              <a:rPr lang="es-ES" dirty="0">
                <a:solidFill>
                  <a:srgbClr val="333333"/>
                </a:solidFill>
                <a:latin typeface="arial" panose="020B0604020202020204" pitchFamily="34" charset="0"/>
              </a:rPr>
              <a:t>Inicializamos un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vacío:</a:t>
            </a:r>
            <a:endParaRPr lang="es-ES" dirty="0"/>
          </a:p>
        </p:txBody>
      </p:sp>
      <p:pic>
        <p:nvPicPr>
          <p:cNvPr id="3" name="Imagen 2"/>
          <p:cNvPicPr>
            <a:picLocks noChangeAspect="1"/>
          </p:cNvPicPr>
          <p:nvPr/>
        </p:nvPicPr>
        <p:blipFill>
          <a:blip r:embed="rId2"/>
          <a:stretch>
            <a:fillRect/>
          </a:stretch>
        </p:blipFill>
        <p:spPr>
          <a:xfrm>
            <a:off x="2181225" y="1476375"/>
            <a:ext cx="7829550" cy="3905250"/>
          </a:xfrm>
          <a:prstGeom prst="rect">
            <a:avLst/>
          </a:prstGeom>
        </p:spPr>
      </p:pic>
    </p:spTree>
    <p:extLst>
      <p:ext uri="{BB962C8B-B14F-4D97-AF65-F5344CB8AC3E}">
        <p14:creationId xmlns:p14="http://schemas.microsoft.com/office/powerpoint/2010/main" val="407874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0776" y="506071"/>
            <a:ext cx="6096000" cy="646331"/>
          </a:xfrm>
          <a:prstGeom prst="rect">
            <a:avLst/>
          </a:prstGeom>
        </p:spPr>
        <p:txBody>
          <a:bodyPr>
            <a:spAutoFit/>
          </a:bodyPr>
          <a:lstStyle/>
          <a:p>
            <a:r>
              <a:rPr lang="es-ES" dirty="0">
                <a:solidFill>
                  <a:srgbClr val="333333"/>
                </a:solidFill>
                <a:latin typeface="arial" panose="020B0604020202020204" pitchFamily="34" charset="0"/>
              </a:rPr>
              <a:t>Mientras el método </a:t>
            </a:r>
            <a:r>
              <a:rPr lang="es-ES" dirty="0" err="1">
                <a:solidFill>
                  <a:srgbClr val="333333"/>
                </a:solidFill>
                <a:latin typeface="arial" panose="020B0604020202020204" pitchFamily="34" charset="0"/>
              </a:rPr>
              <a:t>readLine</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BufferedReader</a:t>
            </a:r>
            <a:r>
              <a:rPr lang="es-ES" dirty="0">
                <a:solidFill>
                  <a:srgbClr val="333333"/>
                </a:solidFill>
                <a:latin typeface="arial" panose="020B0604020202020204" pitchFamily="34" charset="0"/>
              </a:rPr>
              <a:t> devuelva un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857936" y="1717301"/>
            <a:ext cx="7848600" cy="4248150"/>
          </a:xfrm>
          <a:prstGeom prst="rect">
            <a:avLst/>
          </a:prstGeom>
        </p:spPr>
      </p:pic>
    </p:spTree>
    <p:extLst>
      <p:ext uri="{BB962C8B-B14F-4D97-AF65-F5344CB8AC3E}">
        <p14:creationId xmlns:p14="http://schemas.microsoft.com/office/powerpoint/2010/main" val="1963215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26365" y="635605"/>
            <a:ext cx="5493812" cy="369332"/>
          </a:xfrm>
          <a:prstGeom prst="rect">
            <a:avLst/>
          </a:prstGeom>
        </p:spPr>
        <p:txBody>
          <a:bodyPr wrap="none">
            <a:spAutoFit/>
          </a:bodyPr>
          <a:lstStyle/>
          <a:p>
            <a:r>
              <a:rPr lang="es-ES" dirty="0">
                <a:solidFill>
                  <a:srgbClr val="333333"/>
                </a:solidFill>
                <a:latin typeface="arial" panose="020B0604020202020204" pitchFamily="34" charset="0"/>
              </a:rPr>
              <a:t>Lo concatenamos al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junto a un salto de línea:</a:t>
            </a:r>
            <a:endParaRPr lang="es-ES" dirty="0"/>
          </a:p>
        </p:txBody>
      </p:sp>
      <p:pic>
        <p:nvPicPr>
          <p:cNvPr id="3" name="Imagen 2"/>
          <p:cNvPicPr>
            <a:picLocks noChangeAspect="1"/>
          </p:cNvPicPr>
          <p:nvPr/>
        </p:nvPicPr>
        <p:blipFill>
          <a:blip r:embed="rId2"/>
          <a:stretch>
            <a:fillRect/>
          </a:stretch>
        </p:blipFill>
        <p:spPr>
          <a:xfrm>
            <a:off x="2171700" y="1476375"/>
            <a:ext cx="7848600" cy="3905250"/>
          </a:xfrm>
          <a:prstGeom prst="rect">
            <a:avLst/>
          </a:prstGeom>
        </p:spPr>
      </p:pic>
    </p:spTree>
    <p:extLst>
      <p:ext uri="{BB962C8B-B14F-4D97-AF65-F5344CB8AC3E}">
        <p14:creationId xmlns:p14="http://schemas.microsoft.com/office/powerpoint/2010/main" val="404478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42499" y="725251"/>
            <a:ext cx="2762295" cy="369332"/>
          </a:xfrm>
          <a:prstGeom prst="rect">
            <a:avLst/>
          </a:prstGeom>
        </p:spPr>
        <p:txBody>
          <a:bodyPr wrap="none">
            <a:spAutoFit/>
          </a:bodyPr>
          <a:lstStyle/>
          <a:p>
            <a:r>
              <a:rPr lang="es-ES" dirty="0">
                <a:solidFill>
                  <a:srgbClr val="333333"/>
                </a:solidFill>
                <a:latin typeface="arial" panose="020B0604020202020204" pitchFamily="34" charset="0"/>
              </a:rPr>
              <a:t>Leemos la próxima línea:</a:t>
            </a:r>
            <a:endParaRPr lang="es-ES" dirty="0"/>
          </a:p>
        </p:txBody>
      </p:sp>
      <p:pic>
        <p:nvPicPr>
          <p:cNvPr id="3" name="Imagen 2"/>
          <p:cNvPicPr>
            <a:picLocks noChangeAspect="1"/>
          </p:cNvPicPr>
          <p:nvPr/>
        </p:nvPicPr>
        <p:blipFill>
          <a:blip r:embed="rId2"/>
          <a:stretch>
            <a:fillRect/>
          </a:stretch>
        </p:blipFill>
        <p:spPr>
          <a:xfrm>
            <a:off x="2171700" y="1304925"/>
            <a:ext cx="7848600" cy="4248150"/>
          </a:xfrm>
          <a:prstGeom prst="rect">
            <a:avLst/>
          </a:prstGeom>
        </p:spPr>
      </p:pic>
    </p:spTree>
    <p:extLst>
      <p:ext uri="{BB962C8B-B14F-4D97-AF65-F5344CB8AC3E}">
        <p14:creationId xmlns:p14="http://schemas.microsoft.com/office/powerpoint/2010/main" val="304548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586752"/>
            <a:ext cx="6096000" cy="646331"/>
          </a:xfrm>
          <a:prstGeom prst="rect">
            <a:avLst/>
          </a:prstGeom>
        </p:spPr>
        <p:txBody>
          <a:bodyPr>
            <a:spAutoFit/>
          </a:bodyPr>
          <a:lstStyle/>
          <a:p>
            <a:r>
              <a:rPr lang="es-ES" dirty="0">
                <a:solidFill>
                  <a:srgbClr val="333333"/>
                </a:solidFill>
                <a:latin typeface="arial" panose="020B0604020202020204" pitchFamily="34" charset="0"/>
              </a:rPr>
              <a:t>Llamamos al método </a:t>
            </a:r>
            <a:r>
              <a:rPr lang="es-ES" dirty="0" err="1">
                <a:solidFill>
                  <a:srgbClr val="333333"/>
                </a:solidFill>
                <a:latin typeface="arial" panose="020B0604020202020204" pitchFamily="34" charset="0"/>
              </a:rPr>
              <a:t>close</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BufferedReader</a:t>
            </a:r>
            <a:r>
              <a:rPr lang="es-ES" dirty="0">
                <a:solidFill>
                  <a:srgbClr val="333333"/>
                </a:solidFill>
                <a:latin typeface="arial" panose="020B0604020202020204" pitchFamily="34" charset="0"/>
              </a:rPr>
              <a:t> y al del </a:t>
            </a:r>
            <a:r>
              <a:rPr lang="es-ES" dirty="0" err="1">
                <a:solidFill>
                  <a:srgbClr val="333333"/>
                </a:solidFill>
                <a:latin typeface="arial" panose="020B0604020202020204" pitchFamily="34" charset="0"/>
              </a:rPr>
              <a:t>InputStreamReader</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396938" y="1645584"/>
            <a:ext cx="6496050" cy="4248150"/>
          </a:xfrm>
          <a:prstGeom prst="rect">
            <a:avLst/>
          </a:prstGeom>
        </p:spPr>
      </p:pic>
    </p:spTree>
    <p:extLst>
      <p:ext uri="{BB962C8B-B14F-4D97-AF65-F5344CB8AC3E}">
        <p14:creationId xmlns:p14="http://schemas.microsoft.com/office/powerpoint/2010/main" val="117528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640541"/>
            <a:ext cx="6096000" cy="646331"/>
          </a:xfrm>
          <a:prstGeom prst="rect">
            <a:avLst/>
          </a:prstGeom>
        </p:spPr>
        <p:txBody>
          <a:bodyPr>
            <a:spAutoFit/>
          </a:bodyPr>
          <a:lstStyle/>
          <a:p>
            <a:r>
              <a:rPr lang="es-ES" dirty="0">
                <a:solidFill>
                  <a:srgbClr val="333333"/>
                </a:solidFill>
                <a:latin typeface="arial" panose="020B0604020202020204" pitchFamily="34" charset="0"/>
              </a:rPr>
              <a:t>Cargamos 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con el contenido del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que contiene todos los datos del archivo de texto:</a:t>
            </a:r>
            <a:endParaRPr lang="es-ES" dirty="0"/>
          </a:p>
        </p:txBody>
      </p:sp>
      <p:pic>
        <p:nvPicPr>
          <p:cNvPr id="3" name="Imagen 2"/>
          <p:cNvPicPr>
            <a:picLocks noChangeAspect="1"/>
          </p:cNvPicPr>
          <p:nvPr/>
        </p:nvPicPr>
        <p:blipFill>
          <a:blip r:embed="rId2"/>
          <a:stretch>
            <a:fillRect/>
          </a:stretch>
        </p:blipFill>
        <p:spPr>
          <a:xfrm>
            <a:off x="2606488" y="1915645"/>
            <a:ext cx="6477000" cy="3905250"/>
          </a:xfrm>
          <a:prstGeom prst="rect">
            <a:avLst/>
          </a:prstGeom>
        </p:spPr>
      </p:pic>
    </p:spTree>
    <p:extLst>
      <p:ext uri="{BB962C8B-B14F-4D97-AF65-F5344CB8AC3E}">
        <p14:creationId xmlns:p14="http://schemas.microsoft.com/office/powerpoint/2010/main" val="2642531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06868" y="465275"/>
            <a:ext cx="1992853"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java es:</a:t>
            </a:r>
            <a:endParaRPr lang="es-ES" dirty="0"/>
          </a:p>
        </p:txBody>
      </p:sp>
      <p:pic>
        <p:nvPicPr>
          <p:cNvPr id="3" name="Imagen 2"/>
          <p:cNvPicPr>
            <a:picLocks noChangeAspect="1"/>
          </p:cNvPicPr>
          <p:nvPr/>
        </p:nvPicPr>
        <p:blipFill>
          <a:blip r:embed="rId2"/>
          <a:stretch>
            <a:fillRect/>
          </a:stretch>
        </p:blipFill>
        <p:spPr>
          <a:xfrm>
            <a:off x="3076369" y="0"/>
            <a:ext cx="6397850" cy="6858000"/>
          </a:xfrm>
          <a:prstGeom prst="rect">
            <a:avLst/>
          </a:prstGeom>
        </p:spPr>
      </p:pic>
    </p:spTree>
    <p:extLst>
      <p:ext uri="{BB962C8B-B14F-4D97-AF65-F5344CB8AC3E}">
        <p14:creationId xmlns:p14="http://schemas.microsoft.com/office/powerpoint/2010/main" val="2984374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9082" y="422266"/>
            <a:ext cx="6096000" cy="1477328"/>
          </a:xfrm>
          <a:prstGeom prst="rect">
            <a:avLst/>
          </a:prstGeom>
        </p:spPr>
        <p:txBody>
          <a:bodyPr>
            <a:spAutoFit/>
          </a:bodyPr>
          <a:lstStyle/>
          <a:p>
            <a:r>
              <a:rPr lang="es-ES" dirty="0">
                <a:solidFill>
                  <a:srgbClr val="333333"/>
                </a:solidFill>
                <a:latin typeface="arial" panose="020B0604020202020204" pitchFamily="34" charset="0"/>
              </a:rPr>
              <a:t>El método existe llega un vector de tipo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y otro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a buscar. Dentro de un </a:t>
            </a:r>
            <a:r>
              <a:rPr lang="es-ES" dirty="0" err="1">
                <a:solidFill>
                  <a:srgbClr val="333333"/>
                </a:solidFill>
                <a:latin typeface="arial" panose="020B0604020202020204" pitchFamily="34" charset="0"/>
              </a:rPr>
              <a:t>for</a:t>
            </a:r>
            <a:r>
              <a:rPr lang="es-ES" dirty="0">
                <a:solidFill>
                  <a:srgbClr val="333333"/>
                </a:solidFill>
                <a:latin typeface="arial" panose="020B0604020202020204" pitchFamily="34" charset="0"/>
              </a:rPr>
              <a:t> verificamos el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a buscar con cada uno de los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del vector, si lo encontramos retornamos true. Si recorre todo el </a:t>
            </a:r>
            <a:r>
              <a:rPr lang="es-ES" dirty="0" err="1">
                <a:solidFill>
                  <a:srgbClr val="333333"/>
                </a:solidFill>
                <a:latin typeface="arial" panose="020B0604020202020204" pitchFamily="34" charset="0"/>
              </a:rPr>
              <a:t>for</a:t>
            </a:r>
            <a:r>
              <a:rPr lang="es-ES" dirty="0">
                <a:solidFill>
                  <a:srgbClr val="333333"/>
                </a:solidFill>
                <a:latin typeface="arial" panose="020B0604020202020204" pitchFamily="34" charset="0"/>
              </a:rPr>
              <a:t> sin encontrarlo fuera del </a:t>
            </a:r>
            <a:r>
              <a:rPr lang="es-ES" dirty="0" err="1">
                <a:solidFill>
                  <a:srgbClr val="333333"/>
                </a:solidFill>
                <a:latin typeface="arial" panose="020B0604020202020204" pitchFamily="34" charset="0"/>
              </a:rPr>
              <a:t>for</a:t>
            </a:r>
            <a:r>
              <a:rPr lang="es-ES" dirty="0">
                <a:solidFill>
                  <a:srgbClr val="333333"/>
                </a:solidFill>
                <a:latin typeface="arial" panose="020B0604020202020204" pitchFamily="34" charset="0"/>
              </a:rPr>
              <a:t> retornamos false:</a:t>
            </a:r>
            <a:endParaRPr lang="es-ES" dirty="0"/>
          </a:p>
        </p:txBody>
      </p:sp>
      <p:pic>
        <p:nvPicPr>
          <p:cNvPr id="3" name="Imagen 2"/>
          <p:cNvPicPr>
            <a:picLocks noChangeAspect="1"/>
          </p:cNvPicPr>
          <p:nvPr/>
        </p:nvPicPr>
        <p:blipFill>
          <a:blip r:embed="rId2"/>
          <a:stretch>
            <a:fillRect/>
          </a:stretch>
        </p:blipFill>
        <p:spPr>
          <a:xfrm>
            <a:off x="672353" y="2102224"/>
            <a:ext cx="10085294" cy="4589221"/>
          </a:xfrm>
          <a:prstGeom prst="rect">
            <a:avLst/>
          </a:prstGeom>
        </p:spPr>
      </p:pic>
    </p:spTree>
    <p:extLst>
      <p:ext uri="{BB962C8B-B14F-4D97-AF65-F5344CB8AC3E}">
        <p14:creationId xmlns:p14="http://schemas.microsoft.com/office/powerpoint/2010/main" val="1290577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9624" y="443318"/>
            <a:ext cx="6096000" cy="646331"/>
          </a:xfrm>
          <a:prstGeom prst="rect">
            <a:avLst/>
          </a:prstGeom>
        </p:spPr>
        <p:txBody>
          <a:bodyPr>
            <a:spAutoFit/>
          </a:bodyPr>
          <a:lstStyle/>
          <a:p>
            <a:r>
              <a:rPr lang="es-ES" dirty="0">
                <a:solidFill>
                  <a:srgbClr val="333333"/>
                </a:solidFill>
                <a:latin typeface="arial" panose="020B0604020202020204" pitchFamily="34" charset="0"/>
              </a:rPr>
              <a:t>Cada vez que ejecutemos el programa veremos las últimas notas guardadas:</a:t>
            </a:r>
            <a:endParaRPr lang="es-ES" dirty="0"/>
          </a:p>
        </p:txBody>
      </p:sp>
      <p:pic>
        <p:nvPicPr>
          <p:cNvPr id="4098"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971" y="298075"/>
            <a:ext cx="3390900" cy="621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07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6165" y="307539"/>
            <a:ext cx="3747247" cy="4247317"/>
          </a:xfrm>
          <a:prstGeom prst="rect">
            <a:avLst/>
          </a:prstGeom>
        </p:spPr>
        <p:txBody>
          <a:bodyPr wrap="square">
            <a:spAutoFit/>
          </a:bodyPr>
          <a:lstStyle/>
          <a:p>
            <a:pPr algn="just"/>
            <a:r>
              <a:rPr lang="es-ES" b="1" dirty="0">
                <a:solidFill>
                  <a:srgbClr val="333333"/>
                </a:solidFill>
                <a:latin typeface="arial" panose="020B0604020202020204" pitchFamily="34" charset="0"/>
              </a:rPr>
              <a:t>Problema 2:</a:t>
            </a:r>
          </a:p>
          <a:p>
            <a:pPr algn="just"/>
            <a:r>
              <a:rPr lang="es-ES" dirty="0">
                <a:solidFill>
                  <a:srgbClr val="333333"/>
                </a:solidFill>
                <a:latin typeface="arial" panose="020B0604020202020204" pitchFamily="34" charset="0"/>
              </a:rPr>
              <a:t>Confeccionar un programa para administrar un calendario de actividades diarias. Los nombres de archivos corresponderán a las fechas que ingresamos. Luego cuando consultamos una fecha verificamos si hay un archivo de texto que coincida con dicha fecha.</a:t>
            </a:r>
          </a:p>
          <a:p>
            <a:pPr algn="just"/>
            <a:r>
              <a:rPr lang="es-ES" dirty="0">
                <a:solidFill>
                  <a:srgbClr val="333333"/>
                </a:solidFill>
                <a:latin typeface="arial" panose="020B0604020202020204" pitchFamily="34" charset="0"/>
              </a:rPr>
              <a:t>Crear un proyecto en Android Studio y definir como nombre: Proyecto017.</a:t>
            </a:r>
          </a:p>
          <a:p>
            <a:pPr algn="just"/>
            <a:r>
              <a:rPr lang="es-ES" dirty="0">
                <a:solidFill>
                  <a:srgbClr val="333333"/>
                </a:solidFill>
                <a:latin typeface="arial" panose="020B0604020202020204" pitchFamily="34" charset="0"/>
              </a:rPr>
              <a:t>La interfaz visual a crear será la siguiente:</a:t>
            </a:r>
            <a:endParaRPr lang="es-ES" b="0" i="0" dirty="0">
              <a:solidFill>
                <a:srgbClr val="333333"/>
              </a:solidFill>
              <a:effectLst/>
              <a:latin typeface="arial" panose="020B0604020202020204" pitchFamily="34" charset="0"/>
            </a:endParaRPr>
          </a:p>
        </p:txBody>
      </p:sp>
      <p:pic>
        <p:nvPicPr>
          <p:cNvPr id="5122"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316" y="148944"/>
            <a:ext cx="6200775" cy="653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07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81835" y="444224"/>
            <a:ext cx="6096000" cy="1200329"/>
          </a:xfrm>
          <a:prstGeom prst="rect">
            <a:avLst/>
          </a:prstGeom>
        </p:spPr>
        <p:txBody>
          <a:bodyPr>
            <a:spAutoFit/>
          </a:bodyPr>
          <a:lstStyle/>
          <a:p>
            <a:r>
              <a:rPr lang="es-ES" dirty="0">
                <a:solidFill>
                  <a:srgbClr val="333333"/>
                </a:solidFill>
                <a:latin typeface="arial" panose="020B0604020202020204" pitchFamily="34" charset="0"/>
              </a:rPr>
              <a:t>Es decir disponemos un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donde dice fecha. Un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de tipo "Date" donde se carga la fecha. Luego otro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de tipo "</a:t>
            </a:r>
            <a:r>
              <a:rPr lang="es-ES" dirty="0" err="1">
                <a:solidFill>
                  <a:srgbClr val="333333"/>
                </a:solidFill>
                <a:latin typeface="arial" panose="020B0604020202020204" pitchFamily="34" charset="0"/>
              </a:rPr>
              <a:t>Multiline</a:t>
            </a:r>
            <a:r>
              <a:rPr lang="es-ES" dirty="0">
                <a:solidFill>
                  <a:srgbClr val="333333"/>
                </a:solidFill>
                <a:latin typeface="arial" panose="020B0604020202020204" pitchFamily="34" charset="0"/>
              </a:rPr>
              <a:t> Text" y finalmente dos botones:</a:t>
            </a:r>
            <a:endParaRPr lang="es-ES" dirty="0"/>
          </a:p>
        </p:txBody>
      </p:sp>
      <p:pic>
        <p:nvPicPr>
          <p:cNvPr id="3" name="Imagen 2"/>
          <p:cNvPicPr>
            <a:picLocks noChangeAspect="1"/>
          </p:cNvPicPr>
          <p:nvPr/>
        </p:nvPicPr>
        <p:blipFill>
          <a:blip r:embed="rId2"/>
          <a:stretch>
            <a:fillRect/>
          </a:stretch>
        </p:blipFill>
        <p:spPr>
          <a:xfrm>
            <a:off x="0" y="1769185"/>
            <a:ext cx="12192000" cy="4933275"/>
          </a:xfrm>
          <a:prstGeom prst="rect">
            <a:avLst/>
          </a:prstGeom>
        </p:spPr>
      </p:pic>
    </p:spTree>
    <p:extLst>
      <p:ext uri="{BB962C8B-B14F-4D97-AF65-F5344CB8AC3E}">
        <p14:creationId xmlns:p14="http://schemas.microsoft.com/office/powerpoint/2010/main" val="2719444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7284" y="411487"/>
            <a:ext cx="3557384" cy="369332"/>
          </a:xfrm>
          <a:prstGeom prst="rect">
            <a:avLst/>
          </a:prstGeom>
        </p:spPr>
        <p:txBody>
          <a:bodyPr wrap="none">
            <a:spAutoFit/>
          </a:bodyPr>
          <a:lstStyle/>
          <a:p>
            <a:r>
              <a:rPr lang="es-ES" dirty="0">
                <a:solidFill>
                  <a:srgbClr val="333333"/>
                </a:solidFill>
                <a:latin typeface="arial" panose="020B0604020202020204" pitchFamily="34" charset="0"/>
              </a:rPr>
              <a:t>El código fuente de la aplicación:</a:t>
            </a:r>
            <a:endParaRPr lang="es-ES" dirty="0"/>
          </a:p>
        </p:txBody>
      </p:sp>
      <p:pic>
        <p:nvPicPr>
          <p:cNvPr id="3" name="Imagen 2"/>
          <p:cNvPicPr>
            <a:picLocks noChangeAspect="1"/>
          </p:cNvPicPr>
          <p:nvPr/>
        </p:nvPicPr>
        <p:blipFill>
          <a:blip r:embed="rId2"/>
          <a:stretch>
            <a:fillRect/>
          </a:stretch>
        </p:blipFill>
        <p:spPr>
          <a:xfrm>
            <a:off x="4494048" y="0"/>
            <a:ext cx="4423103" cy="6858000"/>
          </a:xfrm>
          <a:prstGeom prst="rect">
            <a:avLst/>
          </a:prstGeom>
        </p:spPr>
      </p:pic>
    </p:spTree>
    <p:extLst>
      <p:ext uri="{BB962C8B-B14F-4D97-AF65-F5344CB8AC3E}">
        <p14:creationId xmlns:p14="http://schemas.microsoft.com/office/powerpoint/2010/main" val="1492183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01153" y="252844"/>
            <a:ext cx="6096000" cy="2031325"/>
          </a:xfrm>
          <a:prstGeom prst="rect">
            <a:avLst/>
          </a:prstGeom>
        </p:spPr>
        <p:txBody>
          <a:bodyPr>
            <a:spAutoFit/>
          </a:bodyPr>
          <a:lstStyle/>
          <a:p>
            <a:r>
              <a:rPr lang="es-ES" dirty="0">
                <a:solidFill>
                  <a:srgbClr val="333333"/>
                </a:solidFill>
                <a:latin typeface="arial" panose="020B0604020202020204" pitchFamily="34" charset="0"/>
              </a:rPr>
              <a:t>El método grabar que se ejecuta cuando presionamos el botón grabar (no olvidar de inicializar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 cada botón con el nombre del método respectivo) tenemos primero que extraer la fecha ingresada en el primer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y remplazar las barras de la fecha por guiones ya que no se puede utilizar este </a:t>
            </a:r>
            <a:r>
              <a:rPr lang="es-ES" dirty="0" err="1">
                <a:solidFill>
                  <a:srgbClr val="333333"/>
                </a:solidFill>
                <a:latin typeface="arial" panose="020B0604020202020204" pitchFamily="34" charset="0"/>
              </a:rPr>
              <a:t>caracter</a:t>
            </a:r>
            <a:r>
              <a:rPr lang="es-ES" dirty="0">
                <a:solidFill>
                  <a:srgbClr val="333333"/>
                </a:solidFill>
                <a:latin typeface="arial" panose="020B0604020202020204" pitchFamily="34" charset="0"/>
              </a:rPr>
              <a:t> dentro de un nombre de archivo en Android:</a:t>
            </a:r>
            <a:endParaRPr lang="es-ES" dirty="0"/>
          </a:p>
        </p:txBody>
      </p:sp>
      <p:pic>
        <p:nvPicPr>
          <p:cNvPr id="3" name="Imagen 2"/>
          <p:cNvPicPr>
            <a:picLocks noChangeAspect="1"/>
          </p:cNvPicPr>
          <p:nvPr/>
        </p:nvPicPr>
        <p:blipFill>
          <a:blip r:embed="rId2"/>
          <a:stretch>
            <a:fillRect/>
          </a:stretch>
        </p:blipFill>
        <p:spPr>
          <a:xfrm>
            <a:off x="299197" y="2443443"/>
            <a:ext cx="11468100" cy="4248150"/>
          </a:xfrm>
          <a:prstGeom prst="rect">
            <a:avLst/>
          </a:prstGeom>
        </p:spPr>
      </p:pic>
    </p:spTree>
    <p:extLst>
      <p:ext uri="{BB962C8B-B14F-4D97-AF65-F5344CB8AC3E}">
        <p14:creationId xmlns:p14="http://schemas.microsoft.com/office/powerpoint/2010/main" val="3581166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43200" y="323654"/>
            <a:ext cx="6096000" cy="1477328"/>
          </a:xfrm>
          <a:prstGeom prst="rect">
            <a:avLst/>
          </a:prstGeom>
        </p:spPr>
        <p:txBody>
          <a:bodyPr>
            <a:spAutoFit/>
          </a:bodyPr>
          <a:lstStyle/>
          <a:p>
            <a:r>
              <a:rPr lang="es-ES" dirty="0">
                <a:solidFill>
                  <a:srgbClr val="333333"/>
                </a:solidFill>
                <a:latin typeface="arial" panose="020B0604020202020204" pitchFamily="34" charset="0"/>
              </a:rPr>
              <a:t>Creamos un objeto de la clase </a:t>
            </a:r>
            <a:r>
              <a:rPr lang="es-ES" dirty="0" err="1">
                <a:solidFill>
                  <a:srgbClr val="333333"/>
                </a:solidFill>
                <a:latin typeface="arial" panose="020B0604020202020204" pitchFamily="34" charset="0"/>
              </a:rPr>
              <a:t>OutputStreamWriter</a:t>
            </a:r>
            <a:r>
              <a:rPr lang="es-ES" dirty="0">
                <a:solidFill>
                  <a:srgbClr val="333333"/>
                </a:solidFill>
                <a:latin typeface="arial" panose="020B0604020202020204" pitchFamily="34" charset="0"/>
              </a:rPr>
              <a:t> y al constructor de dicha clase le enviamos el dato que retorna el método </a:t>
            </a:r>
            <a:r>
              <a:rPr lang="es-ES" dirty="0" err="1">
                <a:solidFill>
                  <a:srgbClr val="333333"/>
                </a:solidFill>
                <a:latin typeface="arial" panose="020B0604020202020204" pitchFamily="34" charset="0"/>
              </a:rPr>
              <a:t>openFileOutput</a:t>
            </a:r>
            <a:r>
              <a:rPr lang="es-ES" dirty="0">
                <a:solidFill>
                  <a:srgbClr val="333333"/>
                </a:solidFill>
                <a:latin typeface="arial" panose="020B0604020202020204" pitchFamily="34" charset="0"/>
              </a:rPr>
              <a:t> propio de la clase </a:t>
            </a:r>
            <a:r>
              <a:rPr lang="es-ES" dirty="0" err="1">
                <a:solidFill>
                  <a:srgbClr val="333333"/>
                </a:solidFill>
                <a:latin typeface="arial" panose="020B0604020202020204" pitchFamily="34" charset="0"/>
              </a:rPr>
              <a:t>ActionBarActivity</a:t>
            </a:r>
            <a:r>
              <a:rPr lang="es-ES" dirty="0">
                <a:solidFill>
                  <a:srgbClr val="333333"/>
                </a:solidFill>
                <a:latin typeface="arial" panose="020B0604020202020204" pitchFamily="34" charset="0"/>
              </a:rPr>
              <a:t> que le pasamos como parámetro el nombre del archivo de texto y el modo de apertura.</a:t>
            </a:r>
            <a:endParaRPr lang="es-ES" dirty="0"/>
          </a:p>
        </p:txBody>
      </p:sp>
      <p:pic>
        <p:nvPicPr>
          <p:cNvPr id="3" name="Imagen 2"/>
          <p:cNvPicPr>
            <a:picLocks noChangeAspect="1"/>
          </p:cNvPicPr>
          <p:nvPr/>
        </p:nvPicPr>
        <p:blipFill>
          <a:blip r:embed="rId2"/>
          <a:stretch>
            <a:fillRect/>
          </a:stretch>
        </p:blipFill>
        <p:spPr>
          <a:xfrm>
            <a:off x="0" y="2287212"/>
            <a:ext cx="12192000" cy="3341409"/>
          </a:xfrm>
          <a:prstGeom prst="rect">
            <a:avLst/>
          </a:prstGeom>
        </p:spPr>
      </p:pic>
    </p:spTree>
    <p:extLst>
      <p:ext uri="{BB962C8B-B14F-4D97-AF65-F5344CB8AC3E}">
        <p14:creationId xmlns:p14="http://schemas.microsoft.com/office/powerpoint/2010/main" val="506575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68706" y="381471"/>
            <a:ext cx="6096000" cy="1200329"/>
          </a:xfrm>
          <a:prstGeom prst="rect">
            <a:avLst/>
          </a:prstGeom>
        </p:spPr>
        <p:txBody>
          <a:bodyPr>
            <a:spAutoFit/>
          </a:bodyPr>
          <a:lstStyle/>
          <a:p>
            <a:r>
              <a:rPr lang="es-ES" dirty="0">
                <a:solidFill>
                  <a:srgbClr val="333333"/>
                </a:solidFill>
                <a:latin typeface="arial" panose="020B0604020202020204" pitchFamily="34" charset="0"/>
              </a:rPr>
              <a:t>Seguidamente si el archivo se creó correctamente procedemos a llamar al método </a:t>
            </a:r>
            <a:r>
              <a:rPr lang="es-ES" dirty="0" err="1">
                <a:solidFill>
                  <a:srgbClr val="333333"/>
                </a:solidFill>
                <a:latin typeface="arial" panose="020B0604020202020204" pitchFamily="34" charset="0"/>
              </a:rPr>
              <a:t>write</a:t>
            </a:r>
            <a:r>
              <a:rPr lang="es-ES" dirty="0">
                <a:solidFill>
                  <a:srgbClr val="333333"/>
                </a:solidFill>
                <a:latin typeface="arial" panose="020B0604020202020204" pitchFamily="34" charset="0"/>
              </a:rPr>
              <a:t> y le pasamos el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a grabar, en este caso extraemos los datos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694764" y="2094940"/>
            <a:ext cx="10210800" cy="3905250"/>
          </a:xfrm>
          <a:prstGeom prst="rect">
            <a:avLst/>
          </a:prstGeom>
        </p:spPr>
      </p:pic>
    </p:spTree>
    <p:extLst>
      <p:ext uri="{BB962C8B-B14F-4D97-AF65-F5344CB8AC3E}">
        <p14:creationId xmlns:p14="http://schemas.microsoft.com/office/powerpoint/2010/main" val="173077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72871" y="555830"/>
            <a:ext cx="6096000" cy="923330"/>
          </a:xfrm>
          <a:prstGeom prst="rect">
            <a:avLst/>
          </a:prstGeom>
        </p:spPr>
        <p:txBody>
          <a:bodyPr>
            <a:spAutoFit/>
          </a:bodyPr>
          <a:lstStyle/>
          <a:p>
            <a:r>
              <a:rPr lang="es-ES" dirty="0">
                <a:solidFill>
                  <a:srgbClr val="333333"/>
                </a:solidFill>
                <a:latin typeface="arial" panose="020B0604020202020204" pitchFamily="34" charset="0"/>
              </a:rPr>
              <a:t>Luego de grabar con el método </a:t>
            </a:r>
            <a:r>
              <a:rPr lang="es-ES" dirty="0" err="1">
                <a:solidFill>
                  <a:srgbClr val="333333"/>
                </a:solidFill>
                <a:latin typeface="arial" panose="020B0604020202020204" pitchFamily="34" charset="0"/>
              </a:rPr>
              <a:t>write</a:t>
            </a:r>
            <a:r>
              <a:rPr lang="es-ES" dirty="0">
                <a:solidFill>
                  <a:srgbClr val="333333"/>
                </a:solidFill>
                <a:latin typeface="arial" panose="020B0604020202020204" pitchFamily="34" charset="0"/>
              </a:rPr>
              <a:t> llamamos al método </a:t>
            </a:r>
            <a:r>
              <a:rPr lang="es-ES" dirty="0" err="1">
                <a:solidFill>
                  <a:srgbClr val="333333"/>
                </a:solidFill>
                <a:latin typeface="arial" panose="020B0604020202020204" pitchFamily="34" charset="0"/>
              </a:rPr>
              <a:t>flush</a:t>
            </a:r>
            <a:r>
              <a:rPr lang="es-ES" dirty="0">
                <a:solidFill>
                  <a:srgbClr val="333333"/>
                </a:solidFill>
                <a:latin typeface="arial" panose="020B0604020202020204" pitchFamily="34" charset="0"/>
              </a:rPr>
              <a:t> para que vuelque todos los datos que pueden haber quedado en el buffer y procedemos al cerrado del archivo:</a:t>
            </a:r>
            <a:endParaRPr lang="es-ES" dirty="0"/>
          </a:p>
        </p:txBody>
      </p:sp>
      <p:pic>
        <p:nvPicPr>
          <p:cNvPr id="3" name="Imagen 2"/>
          <p:cNvPicPr>
            <a:picLocks noChangeAspect="1"/>
          </p:cNvPicPr>
          <p:nvPr/>
        </p:nvPicPr>
        <p:blipFill>
          <a:blip r:embed="rId2"/>
          <a:stretch>
            <a:fillRect/>
          </a:stretch>
        </p:blipFill>
        <p:spPr>
          <a:xfrm>
            <a:off x="1999129" y="1689937"/>
            <a:ext cx="6858000" cy="4248150"/>
          </a:xfrm>
          <a:prstGeom prst="rect">
            <a:avLst/>
          </a:prstGeom>
        </p:spPr>
      </p:pic>
      <p:sp>
        <p:nvSpPr>
          <p:cNvPr id="4" name="Rectángulo 3"/>
          <p:cNvSpPr/>
          <p:nvPr/>
        </p:nvSpPr>
        <p:spPr>
          <a:xfrm>
            <a:off x="5513294" y="5267236"/>
            <a:ext cx="6096000" cy="1200329"/>
          </a:xfrm>
          <a:prstGeom prst="rect">
            <a:avLst/>
          </a:prstGeom>
        </p:spPr>
        <p:txBody>
          <a:bodyPr>
            <a:spAutoFit/>
          </a:bodyPr>
          <a:lstStyle/>
          <a:p>
            <a:r>
              <a:rPr lang="es-ES" dirty="0">
                <a:solidFill>
                  <a:srgbClr val="333333"/>
                </a:solidFill>
                <a:latin typeface="arial" panose="020B0604020202020204" pitchFamily="34" charset="0"/>
              </a:rPr>
              <a:t>Cada vez que se graba un dato se genera un archivo de texto para dicha fecha, si ya había un archivo con el mismo nombre (es decir la misma fecha) se pisa el anterior.</a:t>
            </a:r>
            <a:endParaRPr lang="es-ES" dirty="0"/>
          </a:p>
        </p:txBody>
      </p:sp>
    </p:spTree>
    <p:extLst>
      <p:ext uri="{BB962C8B-B14F-4D97-AF65-F5344CB8AC3E}">
        <p14:creationId xmlns:p14="http://schemas.microsoft.com/office/powerpoint/2010/main" val="4160809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4230" y="882588"/>
            <a:ext cx="2118311" cy="1754326"/>
          </a:xfrm>
          <a:prstGeom prst="rect">
            <a:avLst/>
          </a:prstGeom>
        </p:spPr>
        <p:txBody>
          <a:bodyPr wrap="square">
            <a:spAutoFit/>
          </a:bodyPr>
          <a:lstStyle/>
          <a:p>
            <a:r>
              <a:rPr lang="es-ES" dirty="0">
                <a:solidFill>
                  <a:srgbClr val="333333"/>
                </a:solidFill>
                <a:latin typeface="arial" panose="020B0604020202020204" pitchFamily="34" charset="0"/>
              </a:rPr>
              <a:t>Para recuperar los datos de una determinada fecha se ejecuta el método "recuperar":</a:t>
            </a:r>
            <a:endParaRPr lang="es-ES" dirty="0"/>
          </a:p>
        </p:txBody>
      </p:sp>
      <p:pic>
        <p:nvPicPr>
          <p:cNvPr id="4" name="Imagen 3"/>
          <p:cNvPicPr>
            <a:picLocks noChangeAspect="1"/>
          </p:cNvPicPr>
          <p:nvPr/>
        </p:nvPicPr>
        <p:blipFill>
          <a:blip r:embed="rId2"/>
          <a:stretch>
            <a:fillRect/>
          </a:stretch>
        </p:blipFill>
        <p:spPr>
          <a:xfrm>
            <a:off x="2928819" y="0"/>
            <a:ext cx="9077564" cy="6858000"/>
          </a:xfrm>
          <a:prstGeom prst="rect">
            <a:avLst/>
          </a:prstGeom>
        </p:spPr>
      </p:pic>
    </p:spTree>
    <p:extLst>
      <p:ext uri="{BB962C8B-B14F-4D97-AF65-F5344CB8AC3E}">
        <p14:creationId xmlns:p14="http://schemas.microsoft.com/office/powerpoint/2010/main" val="2988990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98714" y="743181"/>
            <a:ext cx="4031938"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Obtenemos la referencia del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1736394"/>
            <a:ext cx="12192000" cy="3456929"/>
          </a:xfrm>
          <a:prstGeom prst="rect">
            <a:avLst/>
          </a:prstGeom>
        </p:spPr>
      </p:pic>
    </p:spTree>
    <p:extLst>
      <p:ext uri="{BB962C8B-B14F-4D97-AF65-F5344CB8AC3E}">
        <p14:creationId xmlns:p14="http://schemas.microsoft.com/office/powerpoint/2010/main" val="3907366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2165" y="416423"/>
            <a:ext cx="6096000" cy="646331"/>
          </a:xfrm>
          <a:prstGeom prst="rect">
            <a:avLst/>
          </a:prstGeom>
        </p:spPr>
        <p:txBody>
          <a:bodyPr>
            <a:spAutoFit/>
          </a:bodyPr>
          <a:lstStyle/>
          <a:p>
            <a:r>
              <a:rPr lang="es-ES" dirty="0">
                <a:solidFill>
                  <a:srgbClr val="333333"/>
                </a:solidFill>
                <a:latin typeface="arial" panose="020B0604020202020204" pitchFamily="34" charset="0"/>
              </a:rPr>
              <a:t>Lo primero que hacemos es recuperar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la fecha que ingresó el operador para buscar:</a:t>
            </a:r>
            <a:endParaRPr lang="es-ES" dirty="0"/>
          </a:p>
        </p:txBody>
      </p:sp>
      <p:pic>
        <p:nvPicPr>
          <p:cNvPr id="3" name="Imagen 2"/>
          <p:cNvPicPr>
            <a:picLocks noChangeAspect="1"/>
          </p:cNvPicPr>
          <p:nvPr/>
        </p:nvPicPr>
        <p:blipFill>
          <a:blip r:embed="rId2"/>
          <a:stretch>
            <a:fillRect/>
          </a:stretch>
        </p:blipFill>
        <p:spPr>
          <a:xfrm>
            <a:off x="628650" y="1476375"/>
            <a:ext cx="10934700" cy="3905250"/>
          </a:xfrm>
          <a:prstGeom prst="rect">
            <a:avLst/>
          </a:prstGeom>
        </p:spPr>
      </p:pic>
    </p:spTree>
    <p:extLst>
      <p:ext uri="{BB962C8B-B14F-4D97-AF65-F5344CB8AC3E}">
        <p14:creationId xmlns:p14="http://schemas.microsoft.com/office/powerpoint/2010/main" val="3253494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591688"/>
            <a:ext cx="6096000" cy="923330"/>
          </a:xfrm>
          <a:prstGeom prst="rect">
            <a:avLst/>
          </a:prstGeom>
        </p:spPr>
        <p:txBody>
          <a:bodyPr>
            <a:spAutoFit/>
          </a:bodyPr>
          <a:lstStyle/>
          <a:p>
            <a:r>
              <a:rPr lang="es-ES" dirty="0">
                <a:solidFill>
                  <a:srgbClr val="333333"/>
                </a:solidFill>
                <a:latin typeface="arial" panose="020B0604020202020204" pitchFamily="34" charset="0"/>
              </a:rPr>
              <a:t>Remplazamos las barras por guiones (recordemos que grabamos guiones en la carga ya que la barra de una fecha no es un </a:t>
            </a:r>
            <a:r>
              <a:rPr lang="es-ES" dirty="0" err="1">
                <a:solidFill>
                  <a:srgbClr val="333333"/>
                </a:solidFill>
                <a:latin typeface="arial" panose="020B0604020202020204" pitchFamily="34" charset="0"/>
              </a:rPr>
              <a:t>caracter</a:t>
            </a:r>
            <a:r>
              <a:rPr lang="es-ES" dirty="0">
                <a:solidFill>
                  <a:srgbClr val="333333"/>
                </a:solidFill>
                <a:latin typeface="arial" panose="020B0604020202020204" pitchFamily="34" charset="0"/>
              </a:rPr>
              <a:t> válido en un archivo en Android):</a:t>
            </a:r>
            <a:endParaRPr lang="es-ES" dirty="0"/>
          </a:p>
        </p:txBody>
      </p:sp>
      <p:pic>
        <p:nvPicPr>
          <p:cNvPr id="3" name="Imagen 2"/>
          <p:cNvPicPr>
            <a:picLocks noChangeAspect="1"/>
          </p:cNvPicPr>
          <p:nvPr/>
        </p:nvPicPr>
        <p:blipFill>
          <a:blip r:embed="rId2"/>
          <a:stretch>
            <a:fillRect/>
          </a:stretch>
        </p:blipFill>
        <p:spPr>
          <a:xfrm>
            <a:off x="700368" y="2041151"/>
            <a:ext cx="10934700" cy="3905250"/>
          </a:xfrm>
          <a:prstGeom prst="rect">
            <a:avLst/>
          </a:prstGeom>
        </p:spPr>
      </p:pic>
    </p:spTree>
    <p:extLst>
      <p:ext uri="{BB962C8B-B14F-4D97-AF65-F5344CB8AC3E}">
        <p14:creationId xmlns:p14="http://schemas.microsoft.com/office/powerpoint/2010/main" val="3680780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748117"/>
            <a:ext cx="6096000" cy="646331"/>
          </a:xfrm>
          <a:prstGeom prst="rect">
            <a:avLst/>
          </a:prstGeom>
        </p:spPr>
        <p:txBody>
          <a:bodyPr>
            <a:spAutoFit/>
          </a:bodyPr>
          <a:lstStyle/>
          <a:p>
            <a:r>
              <a:rPr lang="es-ES" dirty="0">
                <a:solidFill>
                  <a:srgbClr val="333333"/>
                </a:solidFill>
                <a:latin typeface="arial" panose="020B0604020202020204" pitchFamily="34" charset="0"/>
              </a:rPr>
              <a:t>Obtenemos la lista de todos los archivos que almacena la aplicación mediante la llamada al método </a:t>
            </a:r>
            <a:r>
              <a:rPr lang="es-ES" dirty="0" err="1">
                <a:solidFill>
                  <a:srgbClr val="333333"/>
                </a:solidFill>
                <a:latin typeface="arial" panose="020B0604020202020204" pitchFamily="34" charset="0"/>
              </a:rPr>
              <a:t>fileList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619250" y="1861858"/>
            <a:ext cx="8343900" cy="3905250"/>
          </a:xfrm>
          <a:prstGeom prst="rect">
            <a:avLst/>
          </a:prstGeom>
        </p:spPr>
      </p:pic>
    </p:spTree>
    <p:extLst>
      <p:ext uri="{BB962C8B-B14F-4D97-AF65-F5344CB8AC3E}">
        <p14:creationId xmlns:p14="http://schemas.microsoft.com/office/powerpoint/2010/main" val="332613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34235" y="444224"/>
            <a:ext cx="6096000" cy="1200329"/>
          </a:xfrm>
          <a:prstGeom prst="rect">
            <a:avLst/>
          </a:prstGeom>
        </p:spPr>
        <p:txBody>
          <a:bodyPr>
            <a:spAutoFit/>
          </a:bodyPr>
          <a:lstStyle/>
          <a:p>
            <a:r>
              <a:rPr lang="es-ES" dirty="0">
                <a:solidFill>
                  <a:srgbClr val="333333"/>
                </a:solidFill>
                <a:latin typeface="arial" panose="020B0604020202020204" pitchFamily="34" charset="0"/>
              </a:rPr>
              <a:t>Mediante un </a:t>
            </a:r>
            <a:r>
              <a:rPr lang="es-ES" dirty="0" err="1">
                <a:solidFill>
                  <a:srgbClr val="333333"/>
                </a:solidFill>
                <a:latin typeface="arial" panose="020B0604020202020204" pitchFamily="34" charset="0"/>
              </a:rPr>
              <a:t>for</a:t>
            </a:r>
            <a:r>
              <a:rPr lang="es-ES" dirty="0">
                <a:solidFill>
                  <a:srgbClr val="333333"/>
                </a:solidFill>
                <a:latin typeface="arial" panose="020B0604020202020204" pitchFamily="34" charset="0"/>
              </a:rPr>
              <a:t> recorremos el vector con los nombres de archivos y los comparamos con la fecha ingresada, en el caso de encontrarlo procedemos a cambiar el estado de una bandera:</a:t>
            </a:r>
            <a:endParaRPr lang="es-ES" dirty="0"/>
          </a:p>
        </p:txBody>
      </p:sp>
      <p:pic>
        <p:nvPicPr>
          <p:cNvPr id="3" name="Imagen 2"/>
          <p:cNvPicPr>
            <a:picLocks noChangeAspect="1"/>
          </p:cNvPicPr>
          <p:nvPr/>
        </p:nvPicPr>
        <p:blipFill>
          <a:blip r:embed="rId2"/>
          <a:stretch>
            <a:fillRect/>
          </a:stretch>
        </p:blipFill>
        <p:spPr>
          <a:xfrm>
            <a:off x="442632" y="1832162"/>
            <a:ext cx="11468100" cy="4610100"/>
          </a:xfrm>
          <a:prstGeom prst="rect">
            <a:avLst/>
          </a:prstGeom>
        </p:spPr>
      </p:pic>
    </p:spTree>
    <p:extLst>
      <p:ext uri="{BB962C8B-B14F-4D97-AF65-F5344CB8AC3E}">
        <p14:creationId xmlns:p14="http://schemas.microsoft.com/office/powerpoint/2010/main" val="130151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12" y="582723"/>
            <a:ext cx="6096000" cy="923330"/>
          </a:xfrm>
          <a:prstGeom prst="rect">
            <a:avLst/>
          </a:prstGeom>
        </p:spPr>
        <p:txBody>
          <a:bodyPr>
            <a:spAutoFit/>
          </a:bodyPr>
          <a:lstStyle/>
          <a:p>
            <a:r>
              <a:rPr lang="es-ES" dirty="0">
                <a:solidFill>
                  <a:srgbClr val="333333"/>
                </a:solidFill>
                <a:latin typeface="arial" panose="020B0604020202020204" pitchFamily="34" charset="0"/>
              </a:rPr>
              <a:t>Si la bandera está en true significa que existe el archivo por lo que procedemos a abrirlo, leerlo y cargar el et2 con los datos del archivo:</a:t>
            </a:r>
            <a:endParaRPr lang="es-ES" dirty="0"/>
          </a:p>
        </p:txBody>
      </p:sp>
      <p:pic>
        <p:nvPicPr>
          <p:cNvPr id="3" name="Imagen 2"/>
          <p:cNvPicPr>
            <a:picLocks noChangeAspect="1"/>
          </p:cNvPicPr>
          <p:nvPr/>
        </p:nvPicPr>
        <p:blipFill>
          <a:blip r:embed="rId2"/>
          <a:stretch>
            <a:fillRect/>
          </a:stretch>
        </p:blipFill>
        <p:spPr>
          <a:xfrm>
            <a:off x="1622611" y="1742495"/>
            <a:ext cx="8373035" cy="4655988"/>
          </a:xfrm>
          <a:prstGeom prst="rect">
            <a:avLst/>
          </a:prstGeom>
        </p:spPr>
      </p:pic>
    </p:spTree>
    <p:extLst>
      <p:ext uri="{BB962C8B-B14F-4D97-AF65-F5344CB8AC3E}">
        <p14:creationId xmlns:p14="http://schemas.microsoft.com/office/powerpoint/2010/main" val="2172501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3765" y="366712"/>
            <a:ext cx="4482353" cy="646331"/>
          </a:xfrm>
          <a:prstGeom prst="rect">
            <a:avLst/>
          </a:prstGeom>
        </p:spPr>
        <p:txBody>
          <a:bodyPr wrap="square">
            <a:spAutoFit/>
          </a:bodyPr>
          <a:lstStyle/>
          <a:p>
            <a:r>
              <a:rPr lang="es-ES" dirty="0">
                <a:solidFill>
                  <a:srgbClr val="333333"/>
                </a:solidFill>
                <a:latin typeface="arial" panose="020B0604020202020204" pitchFamily="34" charset="0"/>
              </a:rPr>
              <a:t>La interfaz visual en tiempo de ejecución debe ser similar a esta:</a:t>
            </a:r>
            <a:endParaRPr lang="es-ES" dirty="0"/>
          </a:p>
        </p:txBody>
      </p:sp>
      <p:pic>
        <p:nvPicPr>
          <p:cNvPr id="7170" name="Picture 2" descr="Archivos de texto memoria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130" y="268100"/>
            <a:ext cx="3409950" cy="62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440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31577" y="246093"/>
            <a:ext cx="8704729" cy="369332"/>
          </a:xfrm>
          <a:prstGeom prst="rect">
            <a:avLst/>
          </a:prstGeom>
        </p:spPr>
        <p:txBody>
          <a:bodyPr wrap="square">
            <a:spAutoFit/>
          </a:bodyPr>
          <a:lstStyle/>
          <a:p>
            <a:r>
              <a:rPr lang="es-ES" b="1" dirty="0">
                <a:solidFill>
                  <a:srgbClr val="333333"/>
                </a:solidFill>
                <a:latin typeface="Arial" panose="020B0604020202020204" pitchFamily="34" charset="0"/>
              </a:rPr>
              <a:t>Almacenamiento de datos en un archivo de texto localizado en una tarjeta SD</a:t>
            </a:r>
            <a:endParaRPr lang="es-ES" b="1" i="0" dirty="0">
              <a:solidFill>
                <a:srgbClr val="333333"/>
              </a:solidFill>
              <a:effectLst/>
              <a:latin typeface="Arial" panose="020B0604020202020204" pitchFamily="34" charset="0"/>
            </a:endParaRPr>
          </a:p>
        </p:txBody>
      </p:sp>
      <p:sp>
        <p:nvSpPr>
          <p:cNvPr id="3" name="Rectángulo 2"/>
          <p:cNvSpPr/>
          <p:nvPr/>
        </p:nvSpPr>
        <p:spPr>
          <a:xfrm>
            <a:off x="466165" y="1329114"/>
            <a:ext cx="6096000" cy="5078313"/>
          </a:xfrm>
          <a:prstGeom prst="rect">
            <a:avLst/>
          </a:prstGeom>
        </p:spPr>
        <p:txBody>
          <a:bodyPr>
            <a:spAutoFit/>
          </a:bodyPr>
          <a:lstStyle/>
          <a:p>
            <a:pPr algn="just"/>
            <a:r>
              <a:rPr lang="es-ES" dirty="0">
                <a:solidFill>
                  <a:srgbClr val="333333"/>
                </a:solidFill>
                <a:latin typeface="arial" panose="020B0604020202020204" pitchFamily="34" charset="0"/>
              </a:rPr>
              <a:t>En el concepto anterior vimos como crear y leer un archivo de texto en la memoria interna del equipo Android. En algunas situaciones podría ser útil almacenar los datos en una tarjeta SD (tener en cuenta que no todos los dispositivos Android cuentan con esta característica), esto debido a su mayor capacidad o la facilidad de compartir los archivos con otras personas entregando la tarjeta SD.</a:t>
            </a:r>
          </a:p>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Confeccionar un programa que permita ingresar el nombre de un archivo y el contenido. Permitir grabar los datos ingresados al presionar un botón. Disponer un segundo botón que permita recuperar los datos del archivo de texto.</a:t>
            </a:r>
            <a:br>
              <a:rPr lang="es-ES" dirty="0">
                <a:solidFill>
                  <a:srgbClr val="333333"/>
                </a:solidFill>
                <a:latin typeface="arial" panose="020B0604020202020204" pitchFamily="34" charset="0"/>
              </a:rPr>
            </a:br>
            <a:endParaRPr lang="es-ES" dirty="0">
              <a:solidFill>
                <a:srgbClr val="333333"/>
              </a:solidFill>
              <a:latin typeface="arial" panose="020B0604020202020204" pitchFamily="34" charset="0"/>
            </a:endParaRPr>
          </a:p>
          <a:p>
            <a:pPr algn="just"/>
            <a:r>
              <a:rPr lang="es-ES" dirty="0">
                <a:solidFill>
                  <a:srgbClr val="333333"/>
                </a:solidFill>
                <a:latin typeface="arial" panose="020B0604020202020204" pitchFamily="34" charset="0"/>
              </a:rPr>
              <a:t>Hacer que los archivos se graben en una tarjeta SD.</a:t>
            </a:r>
          </a:p>
          <a:p>
            <a:pPr algn="just"/>
            <a:r>
              <a:rPr lang="es-ES" dirty="0">
                <a:solidFill>
                  <a:srgbClr val="333333"/>
                </a:solidFill>
                <a:latin typeface="arial" panose="020B0604020202020204" pitchFamily="34" charset="0"/>
              </a:rPr>
              <a:t>Crear un proyecto en Android Studio y definir como nombre: Proyecto018</a:t>
            </a:r>
          </a:p>
          <a:p>
            <a:pPr algn="just"/>
            <a:r>
              <a:rPr lang="es-ES" dirty="0">
                <a:solidFill>
                  <a:srgbClr val="333333"/>
                </a:solidFill>
                <a:latin typeface="arial" panose="020B0604020202020204" pitchFamily="34" charset="0"/>
              </a:rPr>
              <a:t>La interfaz visual a implementar es la siguiente:</a:t>
            </a:r>
            <a:endParaRPr lang="es-ES" b="0" i="0" dirty="0">
              <a:solidFill>
                <a:srgbClr val="333333"/>
              </a:solidFill>
              <a:effectLst/>
              <a:latin typeface="arial" panose="020B0604020202020204" pitchFamily="34" charset="0"/>
            </a:endParaRPr>
          </a:p>
        </p:txBody>
      </p:sp>
      <p:pic>
        <p:nvPicPr>
          <p:cNvPr id="1026" name="Picture 2" descr="Archivos de texto en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065" y="973107"/>
            <a:ext cx="5000064" cy="550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84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931459" y="995100"/>
            <a:ext cx="6096000" cy="923330"/>
          </a:xfrm>
          <a:prstGeom prst="rect">
            <a:avLst/>
          </a:prstGeom>
        </p:spPr>
        <p:txBody>
          <a:bodyPr>
            <a:spAutoFit/>
          </a:bodyPr>
          <a:lstStyle/>
          <a:p>
            <a:r>
              <a:rPr lang="es-ES" dirty="0">
                <a:solidFill>
                  <a:srgbClr val="333333"/>
                </a:solidFill>
                <a:latin typeface="arial" panose="020B0604020202020204" pitchFamily="34" charset="0"/>
              </a:rPr>
              <a:t>Podemos ver en la ventana "</a:t>
            </a:r>
            <a:r>
              <a:rPr lang="es-ES" dirty="0" err="1">
                <a:solidFill>
                  <a:srgbClr val="333333"/>
                </a:solidFill>
                <a:latin typeface="arial" panose="020B0604020202020204" pitchFamily="34" charset="0"/>
              </a:rPr>
              <a:t>Component</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Tree</a:t>
            </a:r>
            <a:r>
              <a:rPr lang="es-ES" dirty="0">
                <a:solidFill>
                  <a:srgbClr val="333333"/>
                </a:solidFill>
                <a:latin typeface="arial" panose="020B0604020202020204" pitchFamily="34" charset="0"/>
              </a:rPr>
              <a:t>" que la interfaz contiene dos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y dos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los valores que debemos iniciar sus propiedades son:</a:t>
            </a:r>
            <a:endParaRPr lang="es-ES" dirty="0"/>
          </a:p>
        </p:txBody>
      </p:sp>
      <p:pic>
        <p:nvPicPr>
          <p:cNvPr id="4" name="Imagen 3"/>
          <p:cNvPicPr>
            <a:picLocks noChangeAspect="1"/>
          </p:cNvPicPr>
          <p:nvPr/>
        </p:nvPicPr>
        <p:blipFill rotWithShape="1">
          <a:blip r:embed="rId2"/>
          <a:srcRect l="6617" t="29090" r="7500" b="19894"/>
          <a:stretch/>
        </p:blipFill>
        <p:spPr>
          <a:xfrm>
            <a:off x="744071" y="2725269"/>
            <a:ext cx="10470776" cy="2088777"/>
          </a:xfrm>
          <a:prstGeom prst="rect">
            <a:avLst/>
          </a:prstGeom>
        </p:spPr>
      </p:pic>
    </p:spTree>
    <p:extLst>
      <p:ext uri="{BB962C8B-B14F-4D97-AF65-F5344CB8AC3E}">
        <p14:creationId xmlns:p14="http://schemas.microsoft.com/office/powerpoint/2010/main" val="2164443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7199" y="369385"/>
            <a:ext cx="2061883" cy="5909310"/>
          </a:xfrm>
          <a:prstGeom prst="rect">
            <a:avLst/>
          </a:prstGeom>
        </p:spPr>
        <p:txBody>
          <a:bodyPr wrap="square">
            <a:spAutoFit/>
          </a:bodyPr>
          <a:lstStyle/>
          <a:p>
            <a:pPr algn="just"/>
            <a:r>
              <a:rPr lang="es-ES" dirty="0">
                <a:solidFill>
                  <a:srgbClr val="333333"/>
                </a:solidFill>
                <a:latin typeface="arial" panose="020B0604020202020204" pitchFamily="34" charset="0"/>
              </a:rPr>
              <a:t>El primer paso es modificar el archivo AndroidManifest.xml para permitir el acceso a la tarjeta SD desde nuestra aplicación esto lo hacemos desde el editor de texto del Android Studio</a:t>
            </a:r>
          </a:p>
          <a:p>
            <a:pPr algn="just"/>
            <a:r>
              <a:rPr lang="es-ES" dirty="0">
                <a:solidFill>
                  <a:srgbClr val="333333"/>
                </a:solidFill>
                <a:latin typeface="arial" panose="020B0604020202020204" pitchFamily="34" charset="0"/>
              </a:rPr>
              <a:t>En la carpeta app/</a:t>
            </a:r>
            <a:r>
              <a:rPr lang="es-ES" dirty="0" err="1">
                <a:solidFill>
                  <a:srgbClr val="333333"/>
                </a:solidFill>
                <a:latin typeface="arial" panose="020B0604020202020204" pitchFamily="34" charset="0"/>
              </a:rPr>
              <a:t>manifests</a:t>
            </a:r>
            <a:r>
              <a:rPr lang="es-ES" dirty="0">
                <a:solidFill>
                  <a:srgbClr val="333333"/>
                </a:solidFill>
                <a:latin typeface="arial" panose="020B0604020202020204" pitchFamily="34" charset="0"/>
              </a:rPr>
              <a:t> podemos abrir el archivo "AndroidManifest.xml" y agregar la línea de permiso de acceso a la memoria externa del dispositivo:</a:t>
            </a:r>
            <a:endParaRPr lang="es-ES" b="0" i="0" dirty="0">
              <a:solidFill>
                <a:srgbClr val="333333"/>
              </a:solidFill>
              <a:effectLst/>
              <a:latin typeface="arial" panose="020B0604020202020204" pitchFamily="34" charset="0"/>
            </a:endParaRPr>
          </a:p>
        </p:txBody>
      </p:sp>
      <p:pic>
        <p:nvPicPr>
          <p:cNvPr id="3074" name="Picture 2" descr="Archivos de texto en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493" y="690377"/>
            <a:ext cx="9058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8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14973" y="294946"/>
            <a:ext cx="4609019" cy="369332"/>
          </a:xfrm>
          <a:prstGeom prst="rect">
            <a:avLst/>
          </a:prstGeom>
        </p:spPr>
        <p:txBody>
          <a:bodyPr wrap="none">
            <a:spAutoFit/>
          </a:bodyPr>
          <a:lstStyle/>
          <a:p>
            <a:r>
              <a:rPr lang="es-ES" dirty="0">
                <a:solidFill>
                  <a:srgbClr val="333333"/>
                </a:solidFill>
                <a:latin typeface="arial" panose="020B0604020202020204" pitchFamily="34" charset="0"/>
              </a:rPr>
              <a:t>Tenemos que agregar el permiso siguiente:</a:t>
            </a:r>
            <a:endParaRPr lang="es-ES" dirty="0"/>
          </a:p>
        </p:txBody>
      </p:sp>
      <p:pic>
        <p:nvPicPr>
          <p:cNvPr id="3" name="Imagen 2"/>
          <p:cNvPicPr>
            <a:picLocks noChangeAspect="1"/>
          </p:cNvPicPr>
          <p:nvPr/>
        </p:nvPicPr>
        <p:blipFill>
          <a:blip r:embed="rId2"/>
          <a:stretch>
            <a:fillRect/>
          </a:stretch>
        </p:blipFill>
        <p:spPr>
          <a:xfrm>
            <a:off x="2371164" y="760415"/>
            <a:ext cx="6696635" cy="1703238"/>
          </a:xfrm>
          <a:prstGeom prst="rect">
            <a:avLst/>
          </a:prstGeom>
        </p:spPr>
      </p:pic>
      <p:sp>
        <p:nvSpPr>
          <p:cNvPr id="4" name="Rectángulo 3"/>
          <p:cNvSpPr/>
          <p:nvPr/>
        </p:nvSpPr>
        <p:spPr>
          <a:xfrm>
            <a:off x="233083" y="3939862"/>
            <a:ext cx="6096000" cy="646331"/>
          </a:xfrm>
          <a:prstGeom prst="rect">
            <a:avLst/>
          </a:prstGeom>
        </p:spPr>
        <p:txBody>
          <a:bodyPr>
            <a:spAutoFit/>
          </a:bodyPr>
          <a:lstStyle/>
          <a:p>
            <a:r>
              <a:rPr lang="es-ES" dirty="0">
                <a:solidFill>
                  <a:srgbClr val="333333"/>
                </a:solidFill>
                <a:latin typeface="arial" panose="020B0604020202020204" pitchFamily="34" charset="0"/>
              </a:rPr>
              <a:t>Tener cuidado que debe estar fuera del elemento </a:t>
            </a:r>
            <a:r>
              <a:rPr lang="es-ES" dirty="0" err="1">
                <a:solidFill>
                  <a:srgbClr val="333333"/>
                </a:solidFill>
                <a:latin typeface="arial" panose="020B0604020202020204" pitchFamily="34" charset="0"/>
              </a:rPr>
              <a:t>application</a:t>
            </a:r>
            <a:r>
              <a:rPr lang="es-ES" dirty="0">
                <a:solidFill>
                  <a:srgbClr val="333333"/>
                </a:solidFill>
                <a:latin typeface="arial" panose="020B0604020202020204" pitchFamily="34" charset="0"/>
              </a:rPr>
              <a:t> pero dentro del elemento </a:t>
            </a:r>
            <a:r>
              <a:rPr lang="es-ES" dirty="0" err="1">
                <a:solidFill>
                  <a:srgbClr val="333333"/>
                </a:solidFill>
                <a:latin typeface="arial" panose="020B0604020202020204" pitchFamily="34" charset="0"/>
              </a:rPr>
              <a:t>manifest</a:t>
            </a:r>
            <a:r>
              <a:rPr lang="es-ES" dirty="0">
                <a:solidFill>
                  <a:srgbClr val="333333"/>
                </a:solidFill>
                <a:latin typeface="arial" panose="020B0604020202020204" pitchFamily="34" charset="0"/>
              </a:rPr>
              <a:t>:</a:t>
            </a:r>
            <a:endParaRPr lang="es-ES" dirty="0"/>
          </a:p>
        </p:txBody>
      </p:sp>
      <p:pic>
        <p:nvPicPr>
          <p:cNvPr id="5" name="Imagen 4"/>
          <p:cNvPicPr>
            <a:picLocks noChangeAspect="1"/>
          </p:cNvPicPr>
          <p:nvPr/>
        </p:nvPicPr>
        <p:blipFill>
          <a:blip r:embed="rId3"/>
          <a:stretch>
            <a:fillRect/>
          </a:stretch>
        </p:blipFill>
        <p:spPr>
          <a:xfrm>
            <a:off x="5505079" y="2559790"/>
            <a:ext cx="6238685" cy="4387251"/>
          </a:xfrm>
          <a:prstGeom prst="rect">
            <a:avLst/>
          </a:prstGeom>
        </p:spPr>
      </p:pic>
    </p:spTree>
    <p:extLst>
      <p:ext uri="{BB962C8B-B14F-4D97-AF65-F5344CB8AC3E}">
        <p14:creationId xmlns:p14="http://schemas.microsoft.com/office/powerpoint/2010/main" val="419377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86635" y="252844"/>
            <a:ext cx="6096000" cy="2031325"/>
          </a:xfrm>
          <a:prstGeom prst="rect">
            <a:avLst/>
          </a:prstGeom>
        </p:spPr>
        <p:txBody>
          <a:bodyPr>
            <a:spAutoFit/>
          </a:bodyPr>
          <a:lstStyle/>
          <a:p>
            <a:r>
              <a:rPr lang="es-ES" b="0" i="0" dirty="0" smtClean="0">
                <a:solidFill>
                  <a:srgbClr val="333333"/>
                </a:solidFill>
                <a:effectLst/>
                <a:latin typeface="arial" panose="020B0604020202020204" pitchFamily="34" charset="0"/>
              </a:rPr>
              <a:t>Obtenemos una referencia de un objeto de la clase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 a través del método </a:t>
            </a:r>
            <a:r>
              <a:rPr lang="es-ES" b="0" i="0" dirty="0" err="1" smtClean="0">
                <a:solidFill>
                  <a:srgbClr val="333333"/>
                </a:solidFill>
                <a:effectLst/>
                <a:latin typeface="arial" panose="020B0604020202020204" pitchFamily="34" charset="0"/>
              </a:rPr>
              <a:t>getSharedPreferences</a:t>
            </a:r>
            <a:r>
              <a:rPr lang="es-ES" b="0" i="0" dirty="0" smtClean="0">
                <a:solidFill>
                  <a:srgbClr val="333333"/>
                </a:solidFill>
                <a:effectLst/>
                <a:latin typeface="arial" panose="020B0604020202020204" pitchFamily="34" charset="0"/>
              </a:rPr>
              <a:t>. El primer parámetro es el nombre del archivo de preferencias y el segundo la forma de creación del archivo (MODE_PRIVATE indica que solo esta aplicación puede consultar el archivo XML que se crea)</a:t>
            </a:r>
            <a:endParaRPr lang="es-ES" dirty="0"/>
          </a:p>
        </p:txBody>
      </p:sp>
      <p:pic>
        <p:nvPicPr>
          <p:cNvPr id="3" name="Imagen 2"/>
          <p:cNvPicPr>
            <a:picLocks noChangeAspect="1"/>
          </p:cNvPicPr>
          <p:nvPr/>
        </p:nvPicPr>
        <p:blipFill>
          <a:blip r:embed="rId2"/>
          <a:stretch>
            <a:fillRect/>
          </a:stretch>
        </p:blipFill>
        <p:spPr>
          <a:xfrm>
            <a:off x="0" y="2763730"/>
            <a:ext cx="12192000" cy="3356563"/>
          </a:xfrm>
          <a:prstGeom prst="rect">
            <a:avLst/>
          </a:prstGeom>
        </p:spPr>
      </p:pic>
    </p:spTree>
    <p:extLst>
      <p:ext uri="{BB962C8B-B14F-4D97-AF65-F5344CB8AC3E}">
        <p14:creationId xmlns:p14="http://schemas.microsoft.com/office/powerpoint/2010/main" val="3264304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43322" y="1684476"/>
            <a:ext cx="2210862" cy="369332"/>
          </a:xfrm>
          <a:prstGeom prst="rect">
            <a:avLst/>
          </a:prstGeom>
        </p:spPr>
        <p:txBody>
          <a:bodyPr wrap="none">
            <a:spAutoFit/>
          </a:bodyPr>
          <a:lstStyle/>
          <a:p>
            <a:r>
              <a:rPr lang="es-ES" dirty="0">
                <a:solidFill>
                  <a:srgbClr val="333333"/>
                </a:solidFill>
                <a:latin typeface="arial" panose="020B0604020202020204" pitchFamily="34" charset="0"/>
              </a:rPr>
              <a:t>El código fuente es:</a:t>
            </a:r>
            <a:endParaRPr lang="es-ES" dirty="0"/>
          </a:p>
        </p:txBody>
      </p:sp>
      <p:pic>
        <p:nvPicPr>
          <p:cNvPr id="3" name="Imagen 2"/>
          <p:cNvPicPr>
            <a:picLocks noChangeAspect="1"/>
          </p:cNvPicPr>
          <p:nvPr/>
        </p:nvPicPr>
        <p:blipFill>
          <a:blip r:embed="rId2"/>
          <a:stretch>
            <a:fillRect/>
          </a:stretch>
        </p:blipFill>
        <p:spPr>
          <a:xfrm>
            <a:off x="4023479" y="0"/>
            <a:ext cx="3858172" cy="6858000"/>
          </a:xfrm>
          <a:prstGeom prst="rect">
            <a:avLst/>
          </a:prstGeom>
        </p:spPr>
      </p:pic>
    </p:spTree>
    <p:extLst>
      <p:ext uri="{BB962C8B-B14F-4D97-AF65-F5344CB8AC3E}">
        <p14:creationId xmlns:p14="http://schemas.microsoft.com/office/powerpoint/2010/main" val="4150429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22495" y="404336"/>
            <a:ext cx="6096000" cy="1477328"/>
          </a:xfrm>
          <a:prstGeom prst="rect">
            <a:avLst/>
          </a:prstGeom>
        </p:spPr>
        <p:txBody>
          <a:bodyPr>
            <a:spAutoFit/>
          </a:bodyPr>
          <a:lstStyle/>
          <a:p>
            <a:r>
              <a:rPr lang="es-ES" dirty="0">
                <a:solidFill>
                  <a:srgbClr val="333333"/>
                </a:solidFill>
                <a:latin typeface="arial" panose="020B0604020202020204" pitchFamily="34" charset="0"/>
              </a:rPr>
              <a:t>El método para grabar los datos en un archivo de texto localizado en una tarjeta SD comienza obteniendo el directorio </a:t>
            </a:r>
            <a:r>
              <a:rPr lang="es-ES" dirty="0" err="1">
                <a:solidFill>
                  <a:srgbClr val="333333"/>
                </a:solidFill>
                <a:latin typeface="arial" panose="020B0604020202020204" pitchFamily="34" charset="0"/>
              </a:rPr>
              <a:t>raiz</a:t>
            </a:r>
            <a:r>
              <a:rPr lang="es-ES" dirty="0">
                <a:solidFill>
                  <a:srgbClr val="333333"/>
                </a:solidFill>
                <a:latin typeface="arial" panose="020B0604020202020204" pitchFamily="34" charset="0"/>
              </a:rPr>
              <a:t> de la tarjeta a través del método </a:t>
            </a:r>
            <a:r>
              <a:rPr lang="es-ES" dirty="0" err="1">
                <a:solidFill>
                  <a:srgbClr val="333333"/>
                </a:solidFill>
                <a:latin typeface="arial" panose="020B0604020202020204" pitchFamily="34" charset="0"/>
              </a:rPr>
              <a:t>getExternalStorageDirectory</a:t>
            </a:r>
            <a:r>
              <a:rPr lang="es-ES" dirty="0">
                <a:solidFill>
                  <a:srgbClr val="333333"/>
                </a:solidFill>
                <a:latin typeface="arial" panose="020B0604020202020204" pitchFamily="34" charset="0"/>
              </a:rPr>
              <a:t>(), el mismo retorna un objeto de la clase File.</a:t>
            </a:r>
            <a:endParaRPr lang="es-ES" dirty="0"/>
          </a:p>
        </p:txBody>
      </p:sp>
      <p:pic>
        <p:nvPicPr>
          <p:cNvPr id="3" name="Imagen 2"/>
          <p:cNvPicPr>
            <a:picLocks noChangeAspect="1"/>
          </p:cNvPicPr>
          <p:nvPr/>
        </p:nvPicPr>
        <p:blipFill>
          <a:blip r:embed="rId2"/>
          <a:stretch>
            <a:fillRect/>
          </a:stretch>
        </p:blipFill>
        <p:spPr>
          <a:xfrm>
            <a:off x="0" y="2171794"/>
            <a:ext cx="12192000" cy="4110129"/>
          </a:xfrm>
          <a:prstGeom prst="rect">
            <a:avLst/>
          </a:prstGeom>
        </p:spPr>
      </p:pic>
    </p:spTree>
    <p:extLst>
      <p:ext uri="{BB962C8B-B14F-4D97-AF65-F5344CB8AC3E}">
        <p14:creationId xmlns:p14="http://schemas.microsoft.com/office/powerpoint/2010/main" val="3870154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95600" y="855694"/>
            <a:ext cx="6096000" cy="646331"/>
          </a:xfrm>
          <a:prstGeom prst="rect">
            <a:avLst/>
          </a:prstGeom>
        </p:spPr>
        <p:txBody>
          <a:bodyPr>
            <a:spAutoFit/>
          </a:bodyPr>
          <a:lstStyle/>
          <a:p>
            <a:r>
              <a:rPr lang="es-ES" dirty="0">
                <a:solidFill>
                  <a:srgbClr val="333333"/>
                </a:solidFill>
                <a:latin typeface="arial" panose="020B0604020202020204" pitchFamily="34" charset="0"/>
              </a:rPr>
              <a:t>Creamos un nuevo objeto de la clase File indicando el camino de la unidad SD y el nombre del archivo a crear:</a:t>
            </a:r>
            <a:endParaRPr lang="es-ES" dirty="0"/>
          </a:p>
        </p:txBody>
      </p:sp>
      <p:pic>
        <p:nvPicPr>
          <p:cNvPr id="3" name="Imagen 2"/>
          <p:cNvPicPr>
            <a:picLocks noChangeAspect="1"/>
          </p:cNvPicPr>
          <p:nvPr/>
        </p:nvPicPr>
        <p:blipFill>
          <a:blip r:embed="rId2"/>
          <a:stretch>
            <a:fillRect/>
          </a:stretch>
        </p:blipFill>
        <p:spPr>
          <a:xfrm>
            <a:off x="0" y="2088743"/>
            <a:ext cx="12192000" cy="3648701"/>
          </a:xfrm>
          <a:prstGeom prst="rect">
            <a:avLst/>
          </a:prstGeom>
        </p:spPr>
      </p:pic>
    </p:spTree>
    <p:extLst>
      <p:ext uri="{BB962C8B-B14F-4D97-AF65-F5344CB8AC3E}">
        <p14:creationId xmlns:p14="http://schemas.microsoft.com/office/powerpoint/2010/main" val="1307553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03176" y="595717"/>
            <a:ext cx="6096000" cy="646331"/>
          </a:xfrm>
          <a:prstGeom prst="rect">
            <a:avLst/>
          </a:prstGeom>
        </p:spPr>
        <p:txBody>
          <a:bodyPr>
            <a:spAutoFit/>
          </a:bodyPr>
          <a:lstStyle/>
          <a:p>
            <a:r>
              <a:rPr lang="es-ES" dirty="0">
                <a:solidFill>
                  <a:srgbClr val="333333"/>
                </a:solidFill>
                <a:latin typeface="arial" panose="020B0604020202020204" pitchFamily="34" charset="0"/>
              </a:rPr>
              <a:t>Por último similar al acceso de un archivo interno creamos un objeto de la clase </a:t>
            </a:r>
            <a:r>
              <a:rPr lang="es-ES" dirty="0" err="1">
                <a:solidFill>
                  <a:srgbClr val="333333"/>
                </a:solidFill>
                <a:latin typeface="arial" panose="020B0604020202020204" pitchFamily="34" charset="0"/>
              </a:rPr>
              <a:t>OutputStreamWriter</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2112606"/>
            <a:ext cx="12192000" cy="3385823"/>
          </a:xfrm>
          <a:prstGeom prst="rect">
            <a:avLst/>
          </a:prstGeom>
        </p:spPr>
      </p:pic>
    </p:spTree>
    <p:extLst>
      <p:ext uri="{BB962C8B-B14F-4D97-AF65-F5344CB8AC3E}">
        <p14:creationId xmlns:p14="http://schemas.microsoft.com/office/powerpoint/2010/main" val="4053674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67857" y="1272099"/>
            <a:ext cx="3890873" cy="369332"/>
          </a:xfrm>
          <a:prstGeom prst="rect">
            <a:avLst/>
          </a:prstGeom>
        </p:spPr>
        <p:txBody>
          <a:bodyPr wrap="none">
            <a:spAutoFit/>
          </a:bodyPr>
          <a:lstStyle/>
          <a:p>
            <a:r>
              <a:rPr lang="es-ES" dirty="0">
                <a:solidFill>
                  <a:srgbClr val="333333"/>
                </a:solidFill>
                <a:latin typeface="arial" panose="020B0604020202020204" pitchFamily="34" charset="0"/>
              </a:rPr>
              <a:t>Grabamos el contenido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150409" y="2023222"/>
            <a:ext cx="7048500" cy="3905250"/>
          </a:xfrm>
          <a:prstGeom prst="rect">
            <a:avLst/>
          </a:prstGeom>
        </p:spPr>
      </p:pic>
    </p:spTree>
    <p:extLst>
      <p:ext uri="{BB962C8B-B14F-4D97-AF65-F5344CB8AC3E}">
        <p14:creationId xmlns:p14="http://schemas.microsoft.com/office/powerpoint/2010/main" val="279463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25605" y="0"/>
            <a:ext cx="10287000" cy="6858000"/>
          </a:xfrm>
          <a:prstGeom prst="rect">
            <a:avLst/>
          </a:prstGeom>
        </p:spPr>
      </p:pic>
      <p:sp>
        <p:nvSpPr>
          <p:cNvPr id="4" name="Rectángulo 3"/>
          <p:cNvSpPr/>
          <p:nvPr/>
        </p:nvSpPr>
        <p:spPr>
          <a:xfrm>
            <a:off x="4338638" y="312875"/>
            <a:ext cx="2313454" cy="369332"/>
          </a:xfrm>
          <a:prstGeom prst="rect">
            <a:avLst/>
          </a:prstGeom>
        </p:spPr>
        <p:txBody>
          <a:bodyPr wrap="none">
            <a:spAutoFit/>
          </a:bodyPr>
          <a:lstStyle/>
          <a:p>
            <a:r>
              <a:rPr lang="es-ES" dirty="0">
                <a:solidFill>
                  <a:srgbClr val="333333"/>
                </a:solidFill>
                <a:latin typeface="arial" panose="020B0604020202020204" pitchFamily="34" charset="0"/>
              </a:rPr>
              <a:t>Cerramos el archivo:</a:t>
            </a:r>
            <a:endParaRPr lang="es-ES" dirty="0"/>
          </a:p>
        </p:txBody>
      </p:sp>
    </p:spTree>
    <p:extLst>
      <p:ext uri="{BB962C8B-B14F-4D97-AF65-F5344CB8AC3E}">
        <p14:creationId xmlns:p14="http://schemas.microsoft.com/office/powerpoint/2010/main" val="3762664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37883" y="1170365"/>
            <a:ext cx="2617693" cy="2862322"/>
          </a:xfrm>
          <a:prstGeom prst="rect">
            <a:avLst/>
          </a:prstGeom>
        </p:spPr>
        <p:txBody>
          <a:bodyPr wrap="square">
            <a:spAutoFit/>
          </a:bodyPr>
          <a:lstStyle/>
          <a:p>
            <a:r>
              <a:rPr lang="es-ES" dirty="0">
                <a:solidFill>
                  <a:srgbClr val="333333"/>
                </a:solidFill>
                <a:latin typeface="arial" panose="020B0604020202020204" pitchFamily="34" charset="0"/>
              </a:rPr>
              <a:t>Para la lectura del archivo nuevamente obtenemos la referencia de la tarjeta SD para obtener el </a:t>
            </a:r>
            <a:r>
              <a:rPr lang="es-ES" dirty="0" err="1">
                <a:solidFill>
                  <a:srgbClr val="333333"/>
                </a:solidFill>
                <a:latin typeface="arial" panose="020B0604020202020204" pitchFamily="34" charset="0"/>
              </a:rPr>
              <a:t>path</a:t>
            </a:r>
            <a:r>
              <a:rPr lang="es-ES" dirty="0">
                <a:solidFill>
                  <a:srgbClr val="333333"/>
                </a:solidFill>
                <a:latin typeface="arial" panose="020B0604020202020204" pitchFamily="34" charset="0"/>
              </a:rPr>
              <a:t> de la unidad de almacenamiento, el resto del algoritmo es similar al visto con un archivo interno:</a:t>
            </a:r>
            <a:endParaRPr lang="es-ES" dirty="0"/>
          </a:p>
        </p:txBody>
      </p:sp>
      <p:pic>
        <p:nvPicPr>
          <p:cNvPr id="3" name="Imagen 2"/>
          <p:cNvPicPr>
            <a:picLocks noChangeAspect="1"/>
          </p:cNvPicPr>
          <p:nvPr/>
        </p:nvPicPr>
        <p:blipFill>
          <a:blip r:embed="rId2"/>
          <a:stretch>
            <a:fillRect/>
          </a:stretch>
        </p:blipFill>
        <p:spPr>
          <a:xfrm>
            <a:off x="3431714" y="0"/>
            <a:ext cx="8609656" cy="6858000"/>
          </a:xfrm>
          <a:prstGeom prst="rect">
            <a:avLst/>
          </a:prstGeom>
        </p:spPr>
      </p:pic>
    </p:spTree>
    <p:extLst>
      <p:ext uri="{BB962C8B-B14F-4D97-AF65-F5344CB8AC3E}">
        <p14:creationId xmlns:p14="http://schemas.microsoft.com/office/powerpoint/2010/main" val="83743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0305" y="1267669"/>
            <a:ext cx="4329953" cy="4247317"/>
          </a:xfrm>
          <a:prstGeom prst="rect">
            <a:avLst/>
          </a:prstGeom>
        </p:spPr>
        <p:txBody>
          <a:bodyPr wrap="square">
            <a:spAutoFit/>
          </a:bodyPr>
          <a:lstStyle/>
          <a:p>
            <a:pPr algn="just"/>
            <a:r>
              <a:rPr lang="es-ES" b="1" dirty="0">
                <a:solidFill>
                  <a:srgbClr val="333333"/>
                </a:solidFill>
                <a:latin typeface="arial" panose="020B0604020202020204" pitchFamily="34" charset="0"/>
              </a:rPr>
              <a:t>Importante.</a:t>
            </a:r>
          </a:p>
          <a:p>
            <a:pPr algn="just"/>
            <a:r>
              <a:rPr lang="es-ES" dirty="0">
                <a:solidFill>
                  <a:srgbClr val="333333"/>
                </a:solidFill>
                <a:latin typeface="arial" panose="020B0604020202020204" pitchFamily="34" charset="0"/>
              </a:rPr>
              <a:t>Si lo probamos con el emulador del </a:t>
            </a:r>
            <a:r>
              <a:rPr lang="es-ES" dirty="0" err="1">
                <a:solidFill>
                  <a:srgbClr val="333333"/>
                </a:solidFill>
                <a:latin typeface="arial" panose="020B0604020202020204" pitchFamily="34" charset="0"/>
              </a:rPr>
              <a:t>Nexus</a:t>
            </a:r>
            <a:r>
              <a:rPr lang="es-ES" dirty="0">
                <a:solidFill>
                  <a:srgbClr val="333333"/>
                </a:solidFill>
                <a:latin typeface="arial" panose="020B0604020202020204" pitchFamily="34" charset="0"/>
              </a:rPr>
              <a:t> 5x en el Android Studio cuando tratemos de grabar nos mostrará la notificación "No se pudo grabar", esto debido a que dicho celular no permite extender la memoria mediante tarjetas </a:t>
            </a:r>
            <a:r>
              <a:rPr lang="es-ES" dirty="0" err="1">
                <a:solidFill>
                  <a:srgbClr val="333333"/>
                </a:solidFill>
                <a:latin typeface="arial" panose="020B0604020202020204" pitchFamily="34" charset="0"/>
              </a:rPr>
              <a:t>sd</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La solución para probar es crear otro dispositivo virtual. Los pasos para crear otro dispositivo virtual en Android Studio son los siguientes:</a:t>
            </a:r>
          </a:p>
          <a:p>
            <a:pPr algn="just">
              <a:buFont typeface="+mj-lt"/>
              <a:buAutoNum type="arabicPeriod"/>
            </a:pPr>
            <a:r>
              <a:rPr lang="es-ES" dirty="0">
                <a:solidFill>
                  <a:srgbClr val="333333"/>
                </a:solidFill>
                <a:latin typeface="arial" panose="020B0604020202020204" pitchFamily="34" charset="0"/>
              </a:rPr>
              <a:t>Desde el menú de opciones del Android Studio accedemos a Tools-&gt;Android-&gt;AVD Manager.</a:t>
            </a:r>
            <a:endParaRPr lang="es-ES" b="0" i="0" dirty="0">
              <a:solidFill>
                <a:srgbClr val="333333"/>
              </a:solidFill>
              <a:effectLst/>
              <a:latin typeface="arial" panose="020B0604020202020204" pitchFamily="34" charset="0"/>
            </a:endParaRPr>
          </a:p>
        </p:txBody>
      </p:sp>
      <p:pic>
        <p:nvPicPr>
          <p:cNvPr id="4098"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846" y="1267669"/>
            <a:ext cx="6619875"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40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9271" y="1788929"/>
            <a:ext cx="2949388" cy="2031325"/>
          </a:xfrm>
          <a:prstGeom prst="rect">
            <a:avLst/>
          </a:prstGeom>
        </p:spPr>
        <p:txBody>
          <a:bodyPr wrap="square">
            <a:spAutoFit/>
          </a:bodyPr>
          <a:lstStyle/>
          <a:p>
            <a:r>
              <a:rPr lang="es-ES" dirty="0">
                <a:solidFill>
                  <a:srgbClr val="333333"/>
                </a:solidFill>
                <a:latin typeface="arial" panose="020B0604020202020204" pitchFamily="34" charset="0"/>
              </a:rPr>
              <a:t>Aparece un diálogo con todas las máquinas virtuales creadas hasta el momento (en las primeras versiones de Android Studio crea una máquina virtual para el </a:t>
            </a:r>
            <a:r>
              <a:rPr lang="es-ES" dirty="0" err="1">
                <a:solidFill>
                  <a:srgbClr val="333333"/>
                </a:solidFill>
                <a:latin typeface="arial" panose="020B0604020202020204" pitchFamily="34" charset="0"/>
              </a:rPr>
              <a:t>Nexus</a:t>
            </a:r>
            <a:r>
              <a:rPr lang="es-ES" dirty="0">
                <a:solidFill>
                  <a:srgbClr val="333333"/>
                </a:solidFill>
                <a:latin typeface="arial" panose="020B0604020202020204" pitchFamily="34" charset="0"/>
              </a:rPr>
              <a:t> 5x)</a:t>
            </a:r>
            <a:endParaRPr lang="es-ES" dirty="0"/>
          </a:p>
        </p:txBody>
      </p:sp>
      <p:pic>
        <p:nvPicPr>
          <p:cNvPr id="5122"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812" y="892459"/>
            <a:ext cx="8039100" cy="5000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515627" y="6113040"/>
            <a:ext cx="4883709" cy="369332"/>
          </a:xfrm>
          <a:prstGeom prst="rect">
            <a:avLst/>
          </a:prstGeom>
        </p:spPr>
        <p:txBody>
          <a:bodyPr wrap="none">
            <a:spAutoFit/>
          </a:bodyPr>
          <a:lstStyle/>
          <a:p>
            <a:r>
              <a:rPr lang="es-ES" dirty="0">
                <a:solidFill>
                  <a:srgbClr val="333333"/>
                </a:solidFill>
                <a:latin typeface="arial" panose="020B0604020202020204" pitchFamily="34" charset="0"/>
              </a:rPr>
              <a:t>Presionamos el botón "</a:t>
            </a:r>
            <a:r>
              <a:rPr lang="es-ES" dirty="0" err="1">
                <a:solidFill>
                  <a:srgbClr val="333333"/>
                </a:solidFill>
                <a:latin typeface="arial" panose="020B0604020202020204" pitchFamily="34" charset="0"/>
              </a:rPr>
              <a:t>Create</a:t>
            </a:r>
            <a:r>
              <a:rPr lang="es-ES" dirty="0">
                <a:solidFill>
                  <a:srgbClr val="333333"/>
                </a:solidFill>
                <a:latin typeface="arial" panose="020B0604020202020204" pitchFamily="34" charset="0"/>
              </a:rPr>
              <a:t> Virtual </a:t>
            </a:r>
            <a:r>
              <a:rPr lang="es-ES" dirty="0" err="1">
                <a:solidFill>
                  <a:srgbClr val="333333"/>
                </a:solidFill>
                <a:latin typeface="arial" panose="020B0604020202020204" pitchFamily="34" charset="0"/>
              </a:rPr>
              <a:t>Device</a:t>
            </a:r>
            <a:r>
              <a:rPr lang="es-ES" dirty="0">
                <a:solidFill>
                  <a:srgbClr val="333333"/>
                </a:solidFill>
                <a:latin typeface="arial" panose="020B0604020202020204" pitchFamily="34" charset="0"/>
              </a:rPr>
              <a:t>".</a:t>
            </a:r>
            <a:endParaRPr lang="es-ES" dirty="0"/>
          </a:p>
        </p:txBody>
      </p:sp>
    </p:spTree>
    <p:extLst>
      <p:ext uri="{BB962C8B-B14F-4D97-AF65-F5344CB8AC3E}">
        <p14:creationId xmlns:p14="http://schemas.microsoft.com/office/powerpoint/2010/main" val="888832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8377" y="412393"/>
            <a:ext cx="6096000" cy="923330"/>
          </a:xfrm>
          <a:prstGeom prst="rect">
            <a:avLst/>
          </a:prstGeom>
        </p:spPr>
        <p:txBody>
          <a:bodyPr>
            <a:spAutoFit/>
          </a:bodyPr>
          <a:lstStyle/>
          <a:p>
            <a:r>
              <a:rPr lang="es-ES" dirty="0">
                <a:solidFill>
                  <a:srgbClr val="333333"/>
                </a:solidFill>
                <a:latin typeface="arial" panose="020B0604020202020204" pitchFamily="34" charset="0"/>
              </a:rPr>
              <a:t>En este nuevo diálogo debemos seleccionar que crearemos un dispositivo virtual de tipo "</a:t>
            </a:r>
            <a:r>
              <a:rPr lang="es-ES" dirty="0" err="1">
                <a:solidFill>
                  <a:srgbClr val="333333"/>
                </a:solidFill>
                <a:latin typeface="arial" panose="020B0604020202020204" pitchFamily="34" charset="0"/>
              </a:rPr>
              <a:t>Phone</a:t>
            </a:r>
            <a:r>
              <a:rPr lang="es-ES" dirty="0">
                <a:solidFill>
                  <a:srgbClr val="333333"/>
                </a:solidFill>
                <a:latin typeface="arial" panose="020B0604020202020204" pitchFamily="34" charset="0"/>
              </a:rPr>
              <a:t>" y por ejemplo elegiremos uno genérico de 5.1 pulgadas:</a:t>
            </a:r>
            <a:endParaRPr lang="es-ES" dirty="0"/>
          </a:p>
        </p:txBody>
      </p:sp>
      <p:pic>
        <p:nvPicPr>
          <p:cNvPr id="6146"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752" y="1398511"/>
            <a:ext cx="7715250" cy="522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2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1" y="195027"/>
            <a:ext cx="6096000" cy="2308324"/>
          </a:xfrm>
          <a:prstGeom prst="rect">
            <a:avLst/>
          </a:prstGeom>
        </p:spPr>
        <p:txBody>
          <a:bodyPr>
            <a:spAutoFit/>
          </a:bodyPr>
          <a:lstStyle/>
          <a:p>
            <a:r>
              <a:rPr lang="es-ES" b="0" i="0" dirty="0" smtClean="0">
                <a:solidFill>
                  <a:srgbClr val="333333"/>
                </a:solidFill>
                <a:effectLst/>
                <a:latin typeface="arial" panose="020B0604020202020204" pitchFamily="34" charset="0"/>
              </a:rPr>
              <a:t>Para extraer los datos del archivo de preferencias debemos indicar el nombre a extraer y un valor de retorno si dicho nombre no existe en el archivo de preferencias (en nuestro ejemplo la primera vez que se ejecute nuestro programa como es lógico no existe el archivo de preferencias lo que hace que Android lo cree, si tratamos de extraer el valor de mail retornará el segundo parámetro es decir el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con una cadena vacía:</a:t>
            </a:r>
            <a:endParaRPr lang="es-ES" dirty="0"/>
          </a:p>
        </p:txBody>
      </p:sp>
      <p:pic>
        <p:nvPicPr>
          <p:cNvPr id="3" name="Imagen 2"/>
          <p:cNvPicPr>
            <a:picLocks noChangeAspect="1"/>
          </p:cNvPicPr>
          <p:nvPr/>
        </p:nvPicPr>
        <p:blipFill>
          <a:blip r:embed="rId2"/>
          <a:stretch>
            <a:fillRect/>
          </a:stretch>
        </p:blipFill>
        <p:spPr>
          <a:xfrm>
            <a:off x="1053353" y="2695575"/>
            <a:ext cx="9601200" cy="3905250"/>
          </a:xfrm>
          <a:prstGeom prst="rect">
            <a:avLst/>
          </a:prstGeom>
        </p:spPr>
      </p:pic>
    </p:spTree>
    <p:extLst>
      <p:ext uri="{BB962C8B-B14F-4D97-AF65-F5344CB8AC3E}">
        <p14:creationId xmlns:p14="http://schemas.microsoft.com/office/powerpoint/2010/main" val="56133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95601" y="353670"/>
            <a:ext cx="6096000" cy="646331"/>
          </a:xfrm>
          <a:prstGeom prst="rect">
            <a:avLst/>
          </a:prstGeom>
        </p:spPr>
        <p:txBody>
          <a:bodyPr>
            <a:spAutoFit/>
          </a:bodyPr>
          <a:lstStyle/>
          <a:p>
            <a:r>
              <a:rPr lang="es-ES" dirty="0">
                <a:solidFill>
                  <a:srgbClr val="333333"/>
                </a:solidFill>
                <a:latin typeface="arial" panose="020B0604020202020204" pitchFamily="34" charset="0"/>
              </a:rPr>
              <a:t>El siguiente diálogo seleccionamos la imagen de máquina virtual que disponemos:</a:t>
            </a:r>
            <a:endParaRPr lang="es-ES" dirty="0"/>
          </a:p>
        </p:txBody>
      </p:sp>
      <p:pic>
        <p:nvPicPr>
          <p:cNvPr id="7170"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160930"/>
            <a:ext cx="77247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999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04564" y="362635"/>
            <a:ext cx="6096000" cy="646331"/>
          </a:xfrm>
          <a:prstGeom prst="rect">
            <a:avLst/>
          </a:prstGeom>
        </p:spPr>
        <p:txBody>
          <a:bodyPr>
            <a:spAutoFit/>
          </a:bodyPr>
          <a:lstStyle/>
          <a:p>
            <a:r>
              <a:rPr lang="es-ES" dirty="0">
                <a:solidFill>
                  <a:srgbClr val="333333"/>
                </a:solidFill>
                <a:latin typeface="arial" panose="020B0604020202020204" pitchFamily="34" charset="0"/>
              </a:rPr>
              <a:t>En el nuevo diálogo asignamos un nombre al AVD, por ejemplo: Android480x800:</a:t>
            </a:r>
            <a:endParaRPr lang="es-ES" dirty="0"/>
          </a:p>
        </p:txBody>
      </p:sp>
      <p:pic>
        <p:nvPicPr>
          <p:cNvPr id="8194"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964" y="1098613"/>
            <a:ext cx="8077200"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16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22494" y="331711"/>
            <a:ext cx="6096000" cy="923330"/>
          </a:xfrm>
          <a:prstGeom prst="rect">
            <a:avLst/>
          </a:prstGeom>
        </p:spPr>
        <p:txBody>
          <a:bodyPr>
            <a:spAutoFit/>
          </a:bodyPr>
          <a:lstStyle/>
          <a:p>
            <a:r>
              <a:rPr lang="es-ES" dirty="0">
                <a:solidFill>
                  <a:srgbClr val="333333"/>
                </a:solidFill>
                <a:latin typeface="arial" panose="020B0604020202020204" pitchFamily="34" charset="0"/>
              </a:rPr>
              <a:t>Presionamos el botón "Show </a:t>
            </a:r>
            <a:r>
              <a:rPr lang="es-ES" dirty="0" err="1">
                <a:solidFill>
                  <a:srgbClr val="333333"/>
                </a:solidFill>
                <a:latin typeface="arial" panose="020B0604020202020204" pitchFamily="34" charset="0"/>
              </a:rPr>
              <a:t>Advanced</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Settings</a:t>
            </a:r>
            <a:r>
              <a:rPr lang="es-ES" dirty="0">
                <a:solidFill>
                  <a:srgbClr val="333333"/>
                </a:solidFill>
                <a:latin typeface="arial" panose="020B0604020202020204" pitchFamily="34" charset="0"/>
              </a:rPr>
              <a:t>"</a:t>
            </a:r>
            <a:r>
              <a:rPr lang="es-ES" dirty="0"/>
              <a:t/>
            </a:r>
            <a:br>
              <a:rPr lang="es-ES" dirty="0"/>
            </a:br>
            <a:r>
              <a:rPr lang="es-ES" dirty="0">
                <a:solidFill>
                  <a:srgbClr val="333333"/>
                </a:solidFill>
                <a:latin typeface="arial" panose="020B0604020202020204" pitchFamily="34" charset="0"/>
              </a:rPr>
              <a:t>Controlamos que tenga configurado la propiedad de SD </a:t>
            </a:r>
            <a:r>
              <a:rPr lang="es-ES" dirty="0" err="1">
                <a:solidFill>
                  <a:srgbClr val="333333"/>
                </a:solidFill>
                <a:latin typeface="arial" panose="020B0604020202020204" pitchFamily="34" charset="0"/>
              </a:rPr>
              <a:t>card</a:t>
            </a:r>
            <a:r>
              <a:rPr lang="es-ES" dirty="0">
                <a:solidFill>
                  <a:srgbClr val="333333"/>
                </a:solidFill>
                <a:latin typeface="arial" panose="020B0604020202020204" pitchFamily="34" charset="0"/>
              </a:rPr>
              <a:t> con un valor de 100 o más:</a:t>
            </a:r>
            <a:endParaRPr lang="es-ES" dirty="0"/>
          </a:p>
        </p:txBody>
      </p:sp>
      <p:pic>
        <p:nvPicPr>
          <p:cNvPr id="9218"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6" y="1353652"/>
            <a:ext cx="76866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946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96988" y="95507"/>
            <a:ext cx="6096000" cy="1754326"/>
          </a:xfrm>
          <a:prstGeom prst="rect">
            <a:avLst/>
          </a:prstGeom>
        </p:spPr>
        <p:txBody>
          <a:bodyPr>
            <a:spAutoFit/>
          </a:bodyPr>
          <a:lstStyle/>
          <a:p>
            <a:r>
              <a:rPr lang="es-ES" dirty="0">
                <a:solidFill>
                  <a:srgbClr val="333333"/>
                </a:solidFill>
                <a:latin typeface="arial" panose="020B0604020202020204" pitchFamily="34" charset="0"/>
              </a:rPr>
              <a:t>Finalmente ya tenemos configurado nuestra nueva máquina virtual que permite almacenar datos en una tarjeta </a:t>
            </a:r>
            <a:r>
              <a:rPr lang="es-ES" dirty="0" err="1">
                <a:solidFill>
                  <a:srgbClr val="333333"/>
                </a:solidFill>
                <a:latin typeface="arial" panose="020B0604020202020204" pitchFamily="34" charset="0"/>
              </a:rPr>
              <a:t>sd</a:t>
            </a:r>
            <a:r>
              <a:rPr lang="es-ES" dirty="0">
                <a:solidFill>
                  <a:srgbClr val="333333"/>
                </a:solidFill>
                <a:latin typeface="arial" panose="020B0604020202020204" pitchFamily="34" charset="0"/>
              </a:rPr>
              <a:t>.</a:t>
            </a:r>
            <a:r>
              <a:rPr lang="es-ES" dirty="0"/>
              <a:t/>
            </a:r>
            <a:br>
              <a:rPr lang="es-ES" dirty="0"/>
            </a:br>
            <a:r>
              <a:rPr lang="es-ES" dirty="0">
                <a:solidFill>
                  <a:srgbClr val="333333"/>
                </a:solidFill>
                <a:latin typeface="arial" panose="020B0604020202020204" pitchFamily="34" charset="0"/>
              </a:rPr>
              <a:t>Cuando ejecutemos nuevamente un proyecto tenemos que seleccionar esta nueva máquina virtual para que arranque:</a:t>
            </a:r>
            <a:endParaRPr lang="es-ES" dirty="0"/>
          </a:p>
        </p:txBody>
      </p:sp>
      <p:pic>
        <p:nvPicPr>
          <p:cNvPr id="10242" name="Picture 2" descr="AV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988" y="1849833"/>
            <a:ext cx="505777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61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69260" y="207113"/>
            <a:ext cx="11022104" cy="1200329"/>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Cuando se presiona el botón "confirmar" lo que hacemos es grabar en el archivo de preferencias el contenido del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en una variable llamada "mail":</a:t>
            </a:r>
          </a:p>
          <a:p>
            <a:pPr algn="just"/>
            <a:r>
              <a:rPr lang="es-ES" dirty="0" smtClean="0"/>
              <a:t/>
            </a:r>
            <a:br>
              <a:rPr lang="es-ES" dirty="0" smtClean="0"/>
            </a:br>
            <a:endParaRPr lang="es-ES" dirty="0"/>
          </a:p>
        </p:txBody>
      </p:sp>
      <p:pic>
        <p:nvPicPr>
          <p:cNvPr id="3" name="Imagen 2"/>
          <p:cNvPicPr>
            <a:picLocks noChangeAspect="1"/>
          </p:cNvPicPr>
          <p:nvPr/>
        </p:nvPicPr>
        <p:blipFill>
          <a:blip r:embed="rId2"/>
          <a:stretch>
            <a:fillRect/>
          </a:stretch>
        </p:blipFill>
        <p:spPr>
          <a:xfrm>
            <a:off x="627528" y="1092502"/>
            <a:ext cx="10972800" cy="3368842"/>
          </a:xfrm>
          <a:prstGeom prst="rect">
            <a:avLst/>
          </a:prstGeom>
        </p:spPr>
      </p:pic>
      <p:sp>
        <p:nvSpPr>
          <p:cNvPr id="4" name="Rectángulo 3"/>
          <p:cNvSpPr/>
          <p:nvPr/>
        </p:nvSpPr>
        <p:spPr>
          <a:xfrm>
            <a:off x="569260" y="4146403"/>
            <a:ext cx="10282516" cy="2308324"/>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Debemos crear un objeto de la clase Editor y obtener la referencia del objeto de la clase </a:t>
            </a:r>
            <a:r>
              <a:rPr lang="es-ES" b="0" i="0" dirty="0" err="1" smtClean="0">
                <a:solidFill>
                  <a:srgbClr val="333333"/>
                </a:solidFill>
                <a:effectLst/>
                <a:latin typeface="arial" panose="020B0604020202020204" pitchFamily="34" charset="0"/>
              </a:rPr>
              <a:t>SharedPreferences</a:t>
            </a:r>
            <a:r>
              <a:rPr lang="es-ES" b="0" i="0" dirty="0" smtClean="0">
                <a:solidFill>
                  <a:srgbClr val="333333"/>
                </a:solidFill>
                <a:effectLst/>
                <a:latin typeface="arial" panose="020B0604020202020204" pitchFamily="34" charset="0"/>
              </a:rPr>
              <a:t> que acabamos de crear. Mediante el método </a:t>
            </a:r>
            <a:r>
              <a:rPr lang="es-ES" b="0" i="0" dirty="0" err="1" smtClean="0">
                <a:solidFill>
                  <a:srgbClr val="333333"/>
                </a:solidFill>
                <a:effectLst/>
                <a:latin typeface="arial" panose="020B0604020202020204" pitchFamily="34" charset="0"/>
              </a:rPr>
              <a:t>putString</a:t>
            </a:r>
            <a:r>
              <a:rPr lang="es-ES" b="0" i="0" dirty="0" smtClean="0">
                <a:solidFill>
                  <a:srgbClr val="333333"/>
                </a:solidFill>
                <a:effectLst/>
                <a:latin typeface="arial" panose="020B0604020202020204" pitchFamily="34" charset="0"/>
              </a:rPr>
              <a:t> almacenamos en mail el valor del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cargado en el </a:t>
            </a:r>
            <a:r>
              <a:rPr lang="es-ES" b="0" i="0" dirty="0" err="1" smtClean="0">
                <a:solidFill>
                  <a:srgbClr val="333333"/>
                </a:solidFill>
                <a:effectLst/>
                <a:latin typeface="arial" panose="020B0604020202020204" pitchFamily="34" charset="0"/>
              </a:rPr>
              <a:t>EditText</a:t>
            </a:r>
            <a:r>
              <a:rPr lang="es-ES" b="0" i="0" dirty="0" smtClean="0">
                <a:solidFill>
                  <a:srgbClr val="333333"/>
                </a:solidFill>
                <a:effectLst/>
                <a:latin typeface="arial" panose="020B0604020202020204" pitchFamily="34" charset="0"/>
              </a:rPr>
              <a:t>. Luego debemos llamar al método </a:t>
            </a:r>
            <a:r>
              <a:rPr lang="es-ES" b="0" i="0" dirty="0" err="1" smtClean="0">
                <a:solidFill>
                  <a:srgbClr val="333333"/>
                </a:solidFill>
                <a:effectLst/>
                <a:latin typeface="arial" panose="020B0604020202020204" pitchFamily="34" charset="0"/>
              </a:rPr>
              <a:t>commit</a:t>
            </a:r>
            <a:r>
              <a:rPr lang="es-ES" b="0" i="0" dirty="0" smtClean="0">
                <a:solidFill>
                  <a:srgbClr val="333333"/>
                </a:solidFill>
                <a:effectLst/>
                <a:latin typeface="arial" panose="020B0604020202020204" pitchFamily="34" charset="0"/>
              </a:rPr>
              <a:t> de la clase Editor para que el dato quede almacenado en forma permanente en el archivo de preferencias. Esto hace que cuando volvamos a arrancar la aplicación se recupere el último mail ingresado.</a:t>
            </a:r>
          </a:p>
          <a:p>
            <a:pPr algn="just"/>
            <a:endParaRPr lang="es-ES" b="0" i="0" dirty="0" smtClean="0">
              <a:solidFill>
                <a:srgbClr val="333333"/>
              </a:solidFill>
              <a:effectLst/>
              <a:latin typeface="arial" panose="020B0604020202020204" pitchFamily="34" charset="0"/>
            </a:endParaRPr>
          </a:p>
          <a:p>
            <a:pPr algn="just"/>
            <a:r>
              <a:rPr lang="es-ES" b="0" i="0" dirty="0" smtClean="0">
                <a:solidFill>
                  <a:srgbClr val="333333"/>
                </a:solidFill>
                <a:effectLst/>
                <a:latin typeface="arial" panose="020B0604020202020204" pitchFamily="34" charset="0"/>
              </a:rPr>
              <a:t>Recordemos que el método </a:t>
            </a:r>
            <a:r>
              <a:rPr lang="es-ES" b="0" i="0" dirty="0" err="1" smtClean="0">
                <a:solidFill>
                  <a:srgbClr val="333333"/>
                </a:solidFill>
                <a:effectLst/>
                <a:latin typeface="arial" panose="020B0604020202020204" pitchFamily="34" charset="0"/>
              </a:rPr>
              <a:t>finish</a:t>
            </a:r>
            <a:r>
              <a:rPr lang="es-ES" b="0" i="0" dirty="0" smtClean="0">
                <a:solidFill>
                  <a:srgbClr val="333333"/>
                </a:solidFill>
                <a:effectLst/>
                <a:latin typeface="arial" panose="020B0604020202020204" pitchFamily="34" charset="0"/>
              </a:rPr>
              <a:t> de la clase </a:t>
            </a:r>
            <a:r>
              <a:rPr lang="es-ES" b="0" i="0" dirty="0" err="1" smtClean="0">
                <a:solidFill>
                  <a:srgbClr val="333333"/>
                </a:solidFill>
                <a:effectLst/>
                <a:latin typeface="arial" panose="020B0604020202020204" pitchFamily="34" charset="0"/>
              </a:rPr>
              <a:t>Activity</a:t>
            </a:r>
            <a:r>
              <a:rPr lang="es-ES" b="0" i="0" dirty="0" smtClean="0">
                <a:solidFill>
                  <a:srgbClr val="333333"/>
                </a:solidFill>
                <a:effectLst/>
                <a:latin typeface="arial" panose="020B0604020202020204" pitchFamily="34" charset="0"/>
              </a:rPr>
              <a:t> finaliza la actividad actual (como tenemos una aplicación con una sola actividad finalizará completamente nuestro programa.</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8579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23883" y="394465"/>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Cuando guardamos datos en el archivo de preferencias podemos almacenar distintos tipos de datos según el método que llamemos en el momento de grabar:</a:t>
            </a:r>
            <a:endParaRPr lang="es-ES" dirty="0"/>
          </a:p>
        </p:txBody>
      </p:sp>
      <p:pic>
        <p:nvPicPr>
          <p:cNvPr id="3" name="Imagen 2"/>
          <p:cNvPicPr>
            <a:picLocks noChangeAspect="1"/>
          </p:cNvPicPr>
          <p:nvPr/>
        </p:nvPicPr>
        <p:blipFill>
          <a:blip r:embed="rId2"/>
          <a:stretch>
            <a:fillRect/>
          </a:stretch>
        </p:blipFill>
        <p:spPr>
          <a:xfrm>
            <a:off x="1890153" y="1832162"/>
            <a:ext cx="7963460" cy="3973520"/>
          </a:xfrm>
          <a:prstGeom prst="rect">
            <a:avLst/>
          </a:prstGeom>
        </p:spPr>
      </p:pic>
    </p:spTree>
    <p:extLst>
      <p:ext uri="{BB962C8B-B14F-4D97-AF65-F5344CB8AC3E}">
        <p14:creationId xmlns:p14="http://schemas.microsoft.com/office/powerpoint/2010/main" val="2144771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2691</Words>
  <Application>Microsoft Office PowerPoint</Application>
  <PresentationFormat>Panorámica</PresentationFormat>
  <Paragraphs>132</Paragraphs>
  <Slides>73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73</vt:i4>
      </vt:variant>
    </vt:vector>
  </HeadingPairs>
  <TitlesOfParts>
    <vt:vector size="80" baseType="lpstr">
      <vt:lpstr>Arial Unicode MS</vt:lpstr>
      <vt:lpstr>Arial</vt:lpstr>
      <vt:lpstr>Arial</vt:lpstr>
      <vt:lpstr>Calibri</vt:lpstr>
      <vt:lpstr>Calibri Light</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14</cp:revision>
  <dcterms:created xsi:type="dcterms:W3CDTF">2020-10-08T19:00:10Z</dcterms:created>
  <dcterms:modified xsi:type="dcterms:W3CDTF">2020-10-15T22:41:58Z</dcterms:modified>
</cp:coreProperties>
</file>